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3"/>
  </p:notesMasterIdLst>
  <p:handoutMasterIdLst>
    <p:handoutMasterId r:id="rId44"/>
  </p:handoutMasterIdLst>
  <p:sldIdLst>
    <p:sldId id="256" r:id="rId5"/>
    <p:sldId id="301" r:id="rId6"/>
    <p:sldId id="302" r:id="rId7"/>
    <p:sldId id="303" r:id="rId8"/>
    <p:sldId id="304" r:id="rId9"/>
    <p:sldId id="312" r:id="rId10"/>
    <p:sldId id="306" r:id="rId11"/>
    <p:sldId id="307" r:id="rId12"/>
    <p:sldId id="313" r:id="rId13"/>
    <p:sldId id="300" r:id="rId14"/>
    <p:sldId id="325" r:id="rId15"/>
    <p:sldId id="314" r:id="rId16"/>
    <p:sldId id="315" r:id="rId17"/>
    <p:sldId id="317" r:id="rId18"/>
    <p:sldId id="318" r:id="rId19"/>
    <p:sldId id="319" r:id="rId20"/>
    <p:sldId id="320" r:id="rId21"/>
    <p:sldId id="321" r:id="rId22"/>
    <p:sldId id="322" r:id="rId23"/>
    <p:sldId id="323" r:id="rId24"/>
    <p:sldId id="327" r:id="rId25"/>
    <p:sldId id="328" r:id="rId26"/>
    <p:sldId id="329" r:id="rId27"/>
    <p:sldId id="330" r:id="rId28"/>
    <p:sldId id="342" r:id="rId29"/>
    <p:sldId id="343" r:id="rId30"/>
    <p:sldId id="344" r:id="rId31"/>
    <p:sldId id="333" r:id="rId32"/>
    <p:sldId id="334" r:id="rId33"/>
    <p:sldId id="337" r:id="rId34"/>
    <p:sldId id="332" r:id="rId35"/>
    <p:sldId id="348" r:id="rId36"/>
    <p:sldId id="341" r:id="rId37"/>
    <p:sldId id="310" r:id="rId38"/>
    <p:sldId id="349" r:id="rId39"/>
    <p:sldId id="350" r:id="rId40"/>
    <p:sldId id="351" r:id="rId41"/>
    <p:sldId id="31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002FEB-6F52-414E-9136-3A8B5EAF24EA}">
          <p14:sldIdLst>
            <p14:sldId id="256"/>
            <p14:sldId id="301"/>
            <p14:sldId id="302"/>
            <p14:sldId id="303"/>
            <p14:sldId id="304"/>
            <p14:sldId id="312"/>
            <p14:sldId id="306"/>
            <p14:sldId id="307"/>
            <p14:sldId id="313"/>
            <p14:sldId id="300"/>
            <p14:sldId id="325"/>
            <p14:sldId id="314"/>
            <p14:sldId id="315"/>
            <p14:sldId id="317"/>
            <p14:sldId id="318"/>
            <p14:sldId id="319"/>
            <p14:sldId id="320"/>
            <p14:sldId id="321"/>
            <p14:sldId id="322"/>
            <p14:sldId id="323"/>
            <p14:sldId id="327"/>
            <p14:sldId id="328"/>
            <p14:sldId id="329"/>
            <p14:sldId id="330"/>
            <p14:sldId id="342"/>
            <p14:sldId id="343"/>
            <p14:sldId id="344"/>
            <p14:sldId id="333"/>
            <p14:sldId id="334"/>
            <p14:sldId id="337"/>
            <p14:sldId id="332"/>
            <p14:sldId id="348"/>
            <p14:sldId id="341"/>
            <p14:sldId id="310"/>
            <p14:sldId id="349"/>
            <p14:sldId id="350"/>
            <p14:sldId id="351"/>
            <p14:sldId id="311"/>
          </p14:sldIdLst>
        </p14:section>
      </p14:sectionLst>
    </p:ex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595" autoAdjust="0"/>
  </p:normalViewPr>
  <p:slideViewPr>
    <p:cSldViewPr snapToGrid="0">
      <p:cViewPr varScale="1">
        <p:scale>
          <a:sx n="64" d="100"/>
          <a:sy n="64" d="100"/>
        </p:scale>
        <p:origin x="978" y="72"/>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8/26/2024</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8/26/2024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3717086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18</a:t>
            </a:fld>
            <a:endParaRPr lang="en-US" dirty="0"/>
          </a:p>
        </p:txBody>
      </p:sp>
    </p:spTree>
    <p:extLst>
      <p:ext uri="{BB962C8B-B14F-4D97-AF65-F5344CB8AC3E}">
        <p14:creationId xmlns:p14="http://schemas.microsoft.com/office/powerpoint/2010/main" val="2901594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19</a:t>
            </a:fld>
            <a:endParaRPr lang="en-US" dirty="0"/>
          </a:p>
        </p:txBody>
      </p:sp>
    </p:spTree>
    <p:extLst>
      <p:ext uri="{BB962C8B-B14F-4D97-AF65-F5344CB8AC3E}">
        <p14:creationId xmlns:p14="http://schemas.microsoft.com/office/powerpoint/2010/main" val="368922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20</a:t>
            </a:fld>
            <a:endParaRPr lang="en-US" dirty="0"/>
          </a:p>
        </p:txBody>
      </p:sp>
    </p:spTree>
    <p:extLst>
      <p:ext uri="{BB962C8B-B14F-4D97-AF65-F5344CB8AC3E}">
        <p14:creationId xmlns:p14="http://schemas.microsoft.com/office/powerpoint/2010/main" val="2710994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21</a:t>
            </a:fld>
            <a:endParaRPr lang="en-US" dirty="0"/>
          </a:p>
        </p:txBody>
      </p:sp>
    </p:spTree>
    <p:extLst>
      <p:ext uri="{BB962C8B-B14F-4D97-AF65-F5344CB8AC3E}">
        <p14:creationId xmlns:p14="http://schemas.microsoft.com/office/powerpoint/2010/main" val="303475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22</a:t>
            </a:fld>
            <a:endParaRPr lang="en-US" dirty="0"/>
          </a:p>
        </p:txBody>
      </p:sp>
    </p:spTree>
    <p:extLst>
      <p:ext uri="{BB962C8B-B14F-4D97-AF65-F5344CB8AC3E}">
        <p14:creationId xmlns:p14="http://schemas.microsoft.com/office/powerpoint/2010/main" val="532208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23</a:t>
            </a:fld>
            <a:endParaRPr lang="en-US" dirty="0"/>
          </a:p>
        </p:txBody>
      </p:sp>
    </p:spTree>
    <p:extLst>
      <p:ext uri="{BB962C8B-B14F-4D97-AF65-F5344CB8AC3E}">
        <p14:creationId xmlns:p14="http://schemas.microsoft.com/office/powerpoint/2010/main" val="2701142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24</a:t>
            </a:fld>
            <a:endParaRPr lang="en-US" dirty="0"/>
          </a:p>
        </p:txBody>
      </p:sp>
    </p:spTree>
    <p:extLst>
      <p:ext uri="{BB962C8B-B14F-4D97-AF65-F5344CB8AC3E}">
        <p14:creationId xmlns:p14="http://schemas.microsoft.com/office/powerpoint/2010/main" val="1150338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25</a:t>
            </a:fld>
            <a:endParaRPr lang="en-US" dirty="0"/>
          </a:p>
        </p:txBody>
      </p:sp>
    </p:spTree>
    <p:extLst>
      <p:ext uri="{BB962C8B-B14F-4D97-AF65-F5344CB8AC3E}">
        <p14:creationId xmlns:p14="http://schemas.microsoft.com/office/powerpoint/2010/main" val="3459372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26</a:t>
            </a:fld>
            <a:endParaRPr lang="en-US" dirty="0"/>
          </a:p>
        </p:txBody>
      </p:sp>
    </p:spTree>
    <p:extLst>
      <p:ext uri="{BB962C8B-B14F-4D97-AF65-F5344CB8AC3E}">
        <p14:creationId xmlns:p14="http://schemas.microsoft.com/office/powerpoint/2010/main" val="3891057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27</a:t>
            </a:fld>
            <a:endParaRPr lang="en-US" dirty="0"/>
          </a:p>
        </p:txBody>
      </p:sp>
    </p:spTree>
    <p:extLst>
      <p:ext uri="{BB962C8B-B14F-4D97-AF65-F5344CB8AC3E}">
        <p14:creationId xmlns:p14="http://schemas.microsoft.com/office/powerpoint/2010/main" val="409582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10</a:t>
            </a:fld>
            <a:endParaRPr lang="en-US" dirty="0"/>
          </a:p>
        </p:txBody>
      </p:sp>
    </p:spTree>
    <p:extLst>
      <p:ext uri="{BB962C8B-B14F-4D97-AF65-F5344CB8AC3E}">
        <p14:creationId xmlns:p14="http://schemas.microsoft.com/office/powerpoint/2010/main" val="1119380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28</a:t>
            </a:fld>
            <a:endParaRPr lang="en-US" dirty="0"/>
          </a:p>
        </p:txBody>
      </p:sp>
    </p:spTree>
    <p:extLst>
      <p:ext uri="{BB962C8B-B14F-4D97-AF65-F5344CB8AC3E}">
        <p14:creationId xmlns:p14="http://schemas.microsoft.com/office/powerpoint/2010/main" val="1802189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29</a:t>
            </a:fld>
            <a:endParaRPr lang="en-US" dirty="0"/>
          </a:p>
        </p:txBody>
      </p:sp>
    </p:spTree>
    <p:extLst>
      <p:ext uri="{BB962C8B-B14F-4D97-AF65-F5344CB8AC3E}">
        <p14:creationId xmlns:p14="http://schemas.microsoft.com/office/powerpoint/2010/main" val="1357427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30</a:t>
            </a:fld>
            <a:endParaRPr lang="en-US" dirty="0"/>
          </a:p>
        </p:txBody>
      </p:sp>
    </p:spTree>
    <p:extLst>
      <p:ext uri="{BB962C8B-B14F-4D97-AF65-F5344CB8AC3E}">
        <p14:creationId xmlns:p14="http://schemas.microsoft.com/office/powerpoint/2010/main" val="3569748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31</a:t>
            </a:fld>
            <a:endParaRPr lang="en-US" dirty="0"/>
          </a:p>
        </p:txBody>
      </p:sp>
    </p:spTree>
    <p:extLst>
      <p:ext uri="{BB962C8B-B14F-4D97-AF65-F5344CB8AC3E}">
        <p14:creationId xmlns:p14="http://schemas.microsoft.com/office/powerpoint/2010/main" val="2635778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32</a:t>
            </a:fld>
            <a:endParaRPr lang="en-US" dirty="0"/>
          </a:p>
        </p:txBody>
      </p:sp>
    </p:spTree>
    <p:extLst>
      <p:ext uri="{BB962C8B-B14F-4D97-AF65-F5344CB8AC3E}">
        <p14:creationId xmlns:p14="http://schemas.microsoft.com/office/powerpoint/2010/main" val="2047685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33</a:t>
            </a:fld>
            <a:endParaRPr lang="en-US" dirty="0"/>
          </a:p>
        </p:txBody>
      </p:sp>
    </p:spTree>
    <p:extLst>
      <p:ext uri="{BB962C8B-B14F-4D97-AF65-F5344CB8AC3E}">
        <p14:creationId xmlns:p14="http://schemas.microsoft.com/office/powerpoint/2010/main" val="2060815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34</a:t>
            </a:fld>
            <a:endParaRPr lang="en-US" dirty="0"/>
          </a:p>
        </p:txBody>
      </p:sp>
    </p:spTree>
    <p:extLst>
      <p:ext uri="{BB962C8B-B14F-4D97-AF65-F5344CB8AC3E}">
        <p14:creationId xmlns:p14="http://schemas.microsoft.com/office/powerpoint/2010/main" val="3345341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36</a:t>
            </a:fld>
            <a:endParaRPr lang="en-US" dirty="0"/>
          </a:p>
        </p:txBody>
      </p:sp>
    </p:spTree>
    <p:extLst>
      <p:ext uri="{BB962C8B-B14F-4D97-AF65-F5344CB8AC3E}">
        <p14:creationId xmlns:p14="http://schemas.microsoft.com/office/powerpoint/2010/main" val="3851272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11</a:t>
            </a:fld>
            <a:endParaRPr lang="en-US" dirty="0"/>
          </a:p>
        </p:txBody>
      </p:sp>
    </p:spTree>
    <p:extLst>
      <p:ext uri="{BB962C8B-B14F-4D97-AF65-F5344CB8AC3E}">
        <p14:creationId xmlns:p14="http://schemas.microsoft.com/office/powerpoint/2010/main" val="158335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12</a:t>
            </a:fld>
            <a:endParaRPr lang="en-US" dirty="0"/>
          </a:p>
        </p:txBody>
      </p:sp>
    </p:spTree>
    <p:extLst>
      <p:ext uri="{BB962C8B-B14F-4D97-AF65-F5344CB8AC3E}">
        <p14:creationId xmlns:p14="http://schemas.microsoft.com/office/powerpoint/2010/main" val="389177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13</a:t>
            </a:fld>
            <a:endParaRPr lang="en-US" dirty="0"/>
          </a:p>
        </p:txBody>
      </p:sp>
    </p:spTree>
    <p:extLst>
      <p:ext uri="{BB962C8B-B14F-4D97-AF65-F5344CB8AC3E}">
        <p14:creationId xmlns:p14="http://schemas.microsoft.com/office/powerpoint/2010/main" val="277997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14</a:t>
            </a:fld>
            <a:endParaRPr lang="en-US" dirty="0"/>
          </a:p>
        </p:txBody>
      </p:sp>
    </p:spTree>
    <p:extLst>
      <p:ext uri="{BB962C8B-B14F-4D97-AF65-F5344CB8AC3E}">
        <p14:creationId xmlns:p14="http://schemas.microsoft.com/office/powerpoint/2010/main" val="783891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15</a:t>
            </a:fld>
            <a:endParaRPr lang="en-US" dirty="0"/>
          </a:p>
        </p:txBody>
      </p:sp>
    </p:spTree>
    <p:extLst>
      <p:ext uri="{BB962C8B-B14F-4D97-AF65-F5344CB8AC3E}">
        <p14:creationId xmlns:p14="http://schemas.microsoft.com/office/powerpoint/2010/main" val="2075487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16</a:t>
            </a:fld>
            <a:endParaRPr lang="en-US" dirty="0"/>
          </a:p>
        </p:txBody>
      </p:sp>
    </p:spTree>
    <p:extLst>
      <p:ext uri="{BB962C8B-B14F-4D97-AF65-F5344CB8AC3E}">
        <p14:creationId xmlns:p14="http://schemas.microsoft.com/office/powerpoint/2010/main" val="322958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17</a:t>
            </a:fld>
            <a:endParaRPr lang="en-US" dirty="0"/>
          </a:p>
        </p:txBody>
      </p:sp>
    </p:spTree>
    <p:extLst>
      <p:ext uri="{BB962C8B-B14F-4D97-AF65-F5344CB8AC3E}">
        <p14:creationId xmlns:p14="http://schemas.microsoft.com/office/powerpoint/2010/main" val="555475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ridge and cables">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0"/>
            <a:ext cx="12188952" cy="6858000"/>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838200" y="4636008"/>
            <a:ext cx="9144000" cy="1107959"/>
          </a:xfrm>
        </p:spPr>
        <p:txBody>
          <a:bodyPr anchor="b">
            <a:normAutofit fontScale="90000"/>
          </a:bodyPr>
          <a:lstStyle/>
          <a:p>
            <a:pPr algn="just"/>
            <a:r>
              <a:rPr lang="en-US" dirty="0">
                <a:solidFill>
                  <a:srgbClr val="FF0000"/>
                </a:solidFill>
                <a:latin typeface="Times New Roman" panose="02020603050405020304" pitchFamily="18" charset="0"/>
                <a:cs typeface="Times New Roman" panose="02020603050405020304" pitchFamily="18" charset="0"/>
              </a:rPr>
              <a:t>CREDIT EDA CASE STUDY</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841248" y="5742432"/>
            <a:ext cx="7953375" cy="457200"/>
          </a:xfrm>
        </p:spPr>
        <p:txBody>
          <a:bodyPr/>
          <a:lstStyle/>
          <a:p>
            <a:r>
              <a:rPr lang="en-US" dirty="0">
                <a:latin typeface="Times New Roman" panose="02020603050405020304" pitchFamily="18" charset="0"/>
                <a:cs typeface="Times New Roman" panose="02020603050405020304" pitchFamily="18" charset="0"/>
              </a:rPr>
              <a:t>Arshad Shaikh</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Content Placeholder 41">
            <a:extLst>
              <a:ext uri="{FF2B5EF4-FFF2-40B4-BE49-F238E27FC236}">
                <a16:creationId xmlns:a16="http://schemas.microsoft.com/office/drawing/2014/main" id="{C9B0C94B-5FD0-D6A7-503C-A044D8D769A7}"/>
              </a:ext>
            </a:extLst>
          </p:cNvPr>
          <p:cNvPicPr>
            <a:picLocks noGrp="1" noChangeAspect="1"/>
          </p:cNvPicPr>
          <p:nvPr>
            <p:ph sz="half" idx="2"/>
          </p:nvPr>
        </p:nvPicPr>
        <p:blipFill>
          <a:blip r:embed="rId3"/>
          <a:stretch>
            <a:fillRect/>
          </a:stretch>
        </p:blipFill>
        <p:spPr>
          <a:xfrm>
            <a:off x="6522715" y="1861594"/>
            <a:ext cx="4831084" cy="4614178"/>
          </a:xfrm>
        </p:spPr>
      </p:pic>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36" name="Content Placeholder 35">
            <a:extLst>
              <a:ext uri="{FF2B5EF4-FFF2-40B4-BE49-F238E27FC236}">
                <a16:creationId xmlns:a16="http://schemas.microsoft.com/office/drawing/2014/main" id="{65E9BF78-E1C8-F8F9-3111-8674DE41DF01}"/>
              </a:ext>
            </a:extLst>
          </p:cNvPr>
          <p:cNvPicPr>
            <a:picLocks noGrp="1" noChangeAspect="1"/>
          </p:cNvPicPr>
          <p:nvPr>
            <p:ph sz="half" idx="1"/>
          </p:nvPr>
        </p:nvPicPr>
        <p:blipFill>
          <a:blip r:embed="rId4"/>
          <a:stretch>
            <a:fillRect/>
          </a:stretch>
        </p:blipFill>
        <p:spPr>
          <a:xfrm>
            <a:off x="838201" y="1861594"/>
            <a:ext cx="4831084" cy="4614178"/>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646331"/>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Data is Imbalance with 90% of people did not faced any payment issues.</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Females are the one who are most likely to reapply for the loan</a:t>
            </a:r>
          </a:p>
        </p:txBody>
      </p:sp>
    </p:spTree>
    <p:extLst>
      <p:ext uri="{BB962C8B-B14F-4D97-AF65-F5344CB8AC3E}">
        <p14:creationId xmlns:p14="http://schemas.microsoft.com/office/powerpoint/2010/main" val="3858485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E80F3826-BFCD-82D5-1F95-06CD39DAD884}"/>
              </a:ext>
            </a:extLst>
          </p:cNvPr>
          <p:cNvPicPr>
            <a:picLocks noGrp="1" noChangeAspect="1"/>
          </p:cNvPicPr>
          <p:nvPr>
            <p:ph sz="half" idx="2"/>
          </p:nvPr>
        </p:nvPicPr>
        <p:blipFill>
          <a:blip r:embed="rId3"/>
          <a:stretch>
            <a:fillRect/>
          </a:stretch>
        </p:blipFill>
        <p:spPr>
          <a:xfrm>
            <a:off x="7018840" y="1880642"/>
            <a:ext cx="4559370" cy="3860591"/>
          </a:xfrm>
        </p:spPr>
      </p:pic>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Most of the loan applicants are Laborers.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applicants prefers to have cash loan instead of Revolving Loan</a:t>
            </a:r>
            <a:endParaRPr lang="en-US" dirty="0">
              <a:latin typeface="Times New Roman" panose="02020603050405020304" pitchFamily="18" charset="0"/>
              <a:cs typeface="Times New Roman" panose="02020603050405020304" pitchFamily="18" charset="0"/>
            </a:endParaRPr>
          </a:p>
        </p:txBody>
      </p:sp>
      <p:pic>
        <p:nvPicPr>
          <p:cNvPr id="44" name="Content Placeholder 43">
            <a:extLst>
              <a:ext uri="{FF2B5EF4-FFF2-40B4-BE49-F238E27FC236}">
                <a16:creationId xmlns:a16="http://schemas.microsoft.com/office/drawing/2014/main" id="{881B6E2A-16C9-41D4-B6EE-7459F51C8822}"/>
              </a:ext>
            </a:extLst>
          </p:cNvPr>
          <p:cNvPicPr>
            <a:picLocks noGrp="1" noChangeAspect="1"/>
          </p:cNvPicPr>
          <p:nvPr>
            <p:ph sz="half" idx="1"/>
          </p:nvPr>
        </p:nvPicPr>
        <p:blipFill>
          <a:blip r:embed="rId4"/>
          <a:stretch>
            <a:fillRect/>
          </a:stretch>
        </p:blipFill>
        <p:spPr>
          <a:xfrm>
            <a:off x="479605" y="1825624"/>
            <a:ext cx="5816263" cy="4530725"/>
          </a:xfrm>
          <a:prstGeom prst="rect">
            <a:avLst/>
          </a:prstGeom>
        </p:spPr>
      </p:pic>
    </p:spTree>
    <p:extLst>
      <p:ext uri="{BB962C8B-B14F-4D97-AF65-F5344CB8AC3E}">
        <p14:creationId xmlns:p14="http://schemas.microsoft.com/office/powerpoint/2010/main" val="916286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5DC5643-FD9B-B84A-1FAE-39DEA0CD0541}"/>
              </a:ext>
            </a:extLst>
          </p:cNvPr>
          <p:cNvPicPr>
            <a:picLocks noGrp="1" noChangeAspect="1"/>
          </p:cNvPicPr>
          <p:nvPr>
            <p:ph sz="half" idx="2"/>
          </p:nvPr>
        </p:nvPicPr>
        <p:blipFill>
          <a:blip r:embed="rId3"/>
          <a:stretch>
            <a:fillRect/>
          </a:stretch>
        </p:blipFill>
        <p:spPr>
          <a:xfrm>
            <a:off x="5034676" y="1708878"/>
            <a:ext cx="6702622" cy="4309673"/>
          </a:xfrm>
        </p:spPr>
      </p:pic>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3" name="Content Placeholder 2">
            <a:extLst>
              <a:ext uri="{FF2B5EF4-FFF2-40B4-BE49-F238E27FC236}">
                <a16:creationId xmlns:a16="http://schemas.microsoft.com/office/drawing/2014/main" id="{14F9162B-2178-C404-92F4-0B5A587DD9F6}"/>
              </a:ext>
            </a:extLst>
          </p:cNvPr>
          <p:cNvPicPr>
            <a:picLocks noGrp="1" noChangeAspect="1"/>
          </p:cNvPicPr>
          <p:nvPr>
            <p:ph sz="half" idx="1"/>
          </p:nvPr>
        </p:nvPicPr>
        <p:blipFill>
          <a:blip r:embed="rId4"/>
          <a:stretch>
            <a:fillRect/>
          </a:stretch>
        </p:blipFill>
        <p:spPr>
          <a:xfrm>
            <a:off x="358456" y="1708878"/>
            <a:ext cx="4693229" cy="4527029"/>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Most of the applicant owns house.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clients Loan Annuity is &lt;75000 for most of the applicants.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744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FED081-C89D-A086-1C38-4D92C4B4EFE7}"/>
              </a:ext>
            </a:extLst>
          </p:cNvPr>
          <p:cNvPicPr>
            <a:picLocks noGrp="1" noChangeAspect="1"/>
          </p:cNvPicPr>
          <p:nvPr>
            <p:ph sz="half" idx="2"/>
          </p:nvPr>
        </p:nvPicPr>
        <p:blipFill>
          <a:blip r:embed="rId3"/>
          <a:stretch>
            <a:fillRect/>
          </a:stretch>
        </p:blipFill>
        <p:spPr>
          <a:xfrm>
            <a:off x="6880485" y="1364105"/>
            <a:ext cx="5049619" cy="4781862"/>
          </a:xfrm>
        </p:spPr>
      </p:pic>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3" name="Content Placeholder 2">
            <a:extLst>
              <a:ext uri="{FF2B5EF4-FFF2-40B4-BE49-F238E27FC236}">
                <a16:creationId xmlns:a16="http://schemas.microsoft.com/office/drawing/2014/main" id="{4596F7FA-D184-1C9A-264F-5380406C09F9}"/>
              </a:ext>
            </a:extLst>
          </p:cNvPr>
          <p:cNvPicPr>
            <a:picLocks noGrp="1" noChangeAspect="1"/>
          </p:cNvPicPr>
          <p:nvPr>
            <p:ph sz="half" idx="1"/>
          </p:nvPr>
        </p:nvPicPr>
        <p:blipFill>
          <a:blip r:embed="rId4"/>
          <a:stretch>
            <a:fillRect/>
          </a:stretch>
        </p:blipFill>
        <p:spPr>
          <a:xfrm>
            <a:off x="261896" y="1469036"/>
            <a:ext cx="6153894" cy="4887314"/>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36933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Most applicants are in age range 30 to 45.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432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3" name="Content Placeholder 2">
            <a:extLst>
              <a:ext uri="{FF2B5EF4-FFF2-40B4-BE49-F238E27FC236}">
                <a16:creationId xmlns:a16="http://schemas.microsoft.com/office/drawing/2014/main" id="{E60C85DC-1191-16CA-AE10-2D370DE8B750}"/>
              </a:ext>
            </a:extLst>
          </p:cNvPr>
          <p:cNvPicPr>
            <a:picLocks noGrp="1" noChangeAspect="1"/>
          </p:cNvPicPr>
          <p:nvPr>
            <p:ph sz="half" idx="1"/>
          </p:nvPr>
        </p:nvPicPr>
        <p:blipFill>
          <a:blip r:embed="rId3"/>
          <a:stretch>
            <a:fillRect/>
          </a:stretch>
        </p:blipFill>
        <p:spPr>
          <a:xfrm>
            <a:off x="838200" y="1573906"/>
            <a:ext cx="10899098" cy="4782444"/>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36933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Most of the applicants have secondary Education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85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3" name="Content Placeholder 2">
            <a:extLst>
              <a:ext uri="{FF2B5EF4-FFF2-40B4-BE49-F238E27FC236}">
                <a16:creationId xmlns:a16="http://schemas.microsoft.com/office/drawing/2014/main" id="{E87F0D6A-C7F3-CEB2-3DA8-ACBD45DC7B58}"/>
              </a:ext>
            </a:extLst>
          </p:cNvPr>
          <p:cNvPicPr>
            <a:picLocks noGrp="1" noChangeAspect="1"/>
          </p:cNvPicPr>
          <p:nvPr>
            <p:ph sz="half" idx="1"/>
          </p:nvPr>
        </p:nvPicPr>
        <p:blipFill>
          <a:blip r:embed="rId3"/>
          <a:stretch>
            <a:fillRect/>
          </a:stretch>
        </p:blipFill>
        <p:spPr>
          <a:xfrm>
            <a:off x="838199" y="1588957"/>
            <a:ext cx="10389433" cy="4767393"/>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369332"/>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Most of the applicants stays in House/ Apartment.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3232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3" name="Content Placeholder 2">
            <a:extLst>
              <a:ext uri="{FF2B5EF4-FFF2-40B4-BE49-F238E27FC236}">
                <a16:creationId xmlns:a16="http://schemas.microsoft.com/office/drawing/2014/main" id="{C63AFF27-B3F9-9990-B9C2-53A782989D7C}"/>
              </a:ext>
            </a:extLst>
          </p:cNvPr>
          <p:cNvPicPr>
            <a:picLocks noGrp="1" noChangeAspect="1"/>
          </p:cNvPicPr>
          <p:nvPr>
            <p:ph sz="half" idx="1"/>
          </p:nvPr>
        </p:nvPicPr>
        <p:blipFill>
          <a:blip r:embed="rId3"/>
          <a:stretch>
            <a:fillRect/>
          </a:stretch>
        </p:blipFill>
        <p:spPr>
          <a:xfrm>
            <a:off x="838200" y="914400"/>
            <a:ext cx="10515600" cy="4826833"/>
          </a:xfrm>
        </p:spPr>
      </p:pic>
    </p:spTree>
    <p:extLst>
      <p:ext uri="{BB962C8B-B14F-4D97-AF65-F5344CB8AC3E}">
        <p14:creationId xmlns:p14="http://schemas.microsoft.com/office/powerpoint/2010/main" val="425564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3" name="Content Placeholder 2">
            <a:extLst>
              <a:ext uri="{FF2B5EF4-FFF2-40B4-BE49-F238E27FC236}">
                <a16:creationId xmlns:a16="http://schemas.microsoft.com/office/drawing/2014/main" id="{7EB7151E-7F59-B76E-B3D0-20CD6594A604}"/>
              </a:ext>
            </a:extLst>
          </p:cNvPr>
          <p:cNvPicPr>
            <a:picLocks noGrp="1" noChangeAspect="1"/>
          </p:cNvPicPr>
          <p:nvPr>
            <p:ph sz="half" idx="1"/>
          </p:nvPr>
        </p:nvPicPr>
        <p:blipFill>
          <a:blip r:embed="rId3"/>
          <a:stretch>
            <a:fillRect/>
          </a:stretch>
        </p:blipFill>
        <p:spPr>
          <a:xfrm>
            <a:off x="975442" y="509666"/>
            <a:ext cx="10102289" cy="5846684"/>
          </a:xfrm>
        </p:spPr>
      </p:pic>
    </p:spTree>
    <p:extLst>
      <p:ext uri="{BB962C8B-B14F-4D97-AF65-F5344CB8AC3E}">
        <p14:creationId xmlns:p14="http://schemas.microsoft.com/office/powerpoint/2010/main" val="173070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3" name="Content Placeholder 2">
            <a:extLst>
              <a:ext uri="{FF2B5EF4-FFF2-40B4-BE49-F238E27FC236}">
                <a16:creationId xmlns:a16="http://schemas.microsoft.com/office/drawing/2014/main" id="{4930A995-25AD-C58A-CC38-578D8247D8DF}"/>
              </a:ext>
            </a:extLst>
          </p:cNvPr>
          <p:cNvPicPr>
            <a:picLocks noGrp="1" noChangeAspect="1"/>
          </p:cNvPicPr>
          <p:nvPr>
            <p:ph sz="half" idx="1"/>
          </p:nvPr>
        </p:nvPicPr>
        <p:blipFill>
          <a:blip r:embed="rId3"/>
          <a:stretch>
            <a:fillRect/>
          </a:stretch>
        </p:blipFill>
        <p:spPr>
          <a:xfrm>
            <a:off x="4243297" y="341197"/>
            <a:ext cx="7494001" cy="6015153"/>
          </a:xfrm>
        </p:spPr>
      </p:pic>
      <p:sp>
        <p:nvSpPr>
          <p:cNvPr id="34" name="TextBox 33">
            <a:extLst>
              <a:ext uri="{FF2B5EF4-FFF2-40B4-BE49-F238E27FC236}">
                <a16:creationId xmlns:a16="http://schemas.microsoft.com/office/drawing/2014/main" id="{BDC86EA2-CE98-F98C-3FFE-1791F6F687E9}"/>
              </a:ext>
            </a:extLst>
          </p:cNvPr>
          <p:cNvSpPr txBox="1"/>
          <p:nvPr/>
        </p:nvSpPr>
        <p:spPr>
          <a:xfrm>
            <a:off x="454703" y="839449"/>
            <a:ext cx="3788594"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DAYS_EMPLOYED &amp; YEAR_EMPLOYED, DAYS_BIRTH &amp; YEAR_BIRTH, DAYS_REGISTRATION &amp; YEAR_REGISTRATION, DAYS_ID_PUBLISH &amp; YEAR_ID_PUBLISH, and AMT_CREDIT &amp; AMT_GOODSPRICE are highly correlated in both the Target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862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3" name="Content Placeholder 2">
            <a:extLst>
              <a:ext uri="{FF2B5EF4-FFF2-40B4-BE49-F238E27FC236}">
                <a16:creationId xmlns:a16="http://schemas.microsoft.com/office/drawing/2014/main" id="{DA96E60B-860F-F6B5-99CF-3EE1F506C826}"/>
              </a:ext>
            </a:extLst>
          </p:cNvPr>
          <p:cNvPicPr>
            <a:picLocks noGrp="1" noChangeAspect="1"/>
          </p:cNvPicPr>
          <p:nvPr>
            <p:ph sz="half" idx="1"/>
          </p:nvPr>
        </p:nvPicPr>
        <p:blipFill>
          <a:blip r:embed="rId3"/>
          <a:stretch>
            <a:fillRect/>
          </a:stretch>
        </p:blipFill>
        <p:spPr>
          <a:xfrm>
            <a:off x="838200" y="1384976"/>
            <a:ext cx="10269511" cy="5042577"/>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Clients with incomes of 75K to 300K are most likely to apply for the loan.</a:t>
            </a:r>
          </a:p>
        </p:txBody>
      </p:sp>
    </p:spTree>
    <p:extLst>
      <p:ext uri="{BB962C8B-B14F-4D97-AF65-F5344CB8AC3E}">
        <p14:creationId xmlns:p14="http://schemas.microsoft.com/office/powerpoint/2010/main" val="808577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374755" y="3793032"/>
            <a:ext cx="4521282" cy="2563318"/>
          </a:xfrm>
        </p:spPr>
        <p:txBody>
          <a:bodyPr vert="horz" lIns="91440" tIns="45720" rIns="91440" bIns="45720" rtlCol="0" anchor="t">
            <a:normAutofit/>
          </a:bodyPr>
          <a:lstStyle/>
          <a:p>
            <a:pPr algn="just"/>
            <a:r>
              <a:rPr lang="en-US" sz="1600" dirty="0">
                <a:latin typeface="Times New Roman" panose="02020603050405020304" pitchFamily="18" charset="0"/>
                <a:cs typeface="Times New Roman" panose="02020603050405020304" pitchFamily="18" charset="0"/>
              </a:rPr>
              <a:t>This assignment aims to give you an idea of applying EDA in a real business scenario. In this assignment, apart from applying the techniques in the EDA, we will also develop a basic understanding of risk analytics in banking and financial services and understand how data is used to minimize the risk of losing money while lending to customers.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sz="9600" b="1" dirty="0">
                <a:solidFill>
                  <a:srgbClr val="00B0F0"/>
                </a:solidFill>
                <a:latin typeface="Times New Roman" panose="02020603050405020304" pitchFamily="18" charset="0"/>
                <a:cs typeface="Times New Roman" panose="02020603050405020304" pitchFamily="18" charset="0"/>
              </a:rPr>
              <a:t>About</a:t>
            </a:r>
            <a:endParaRPr lang="en-US"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17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3" name="Content Placeholder 2">
            <a:extLst>
              <a:ext uri="{FF2B5EF4-FFF2-40B4-BE49-F238E27FC236}">
                <a16:creationId xmlns:a16="http://schemas.microsoft.com/office/drawing/2014/main" id="{3D67B326-32D4-7499-E797-EFEF5989156B}"/>
              </a:ext>
            </a:extLst>
          </p:cNvPr>
          <p:cNvPicPr>
            <a:picLocks noGrp="1" noChangeAspect="1"/>
          </p:cNvPicPr>
          <p:nvPr>
            <p:ph sz="half" idx="1"/>
          </p:nvPr>
        </p:nvPicPr>
        <p:blipFill>
          <a:blip r:embed="rId3"/>
          <a:stretch>
            <a:fillRect/>
          </a:stretch>
        </p:blipFill>
        <p:spPr>
          <a:xfrm>
            <a:off x="838200" y="629586"/>
            <a:ext cx="10515600" cy="5456421"/>
          </a:xfrm>
        </p:spPr>
      </p:pic>
    </p:spTree>
    <p:extLst>
      <p:ext uri="{BB962C8B-B14F-4D97-AF65-F5344CB8AC3E}">
        <p14:creationId xmlns:p14="http://schemas.microsoft.com/office/powerpoint/2010/main" val="370985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21</a:t>
            </a:fld>
            <a:endParaRPr lang="en-US" dirty="0"/>
          </a:p>
        </p:txBody>
      </p:sp>
      <p:pic>
        <p:nvPicPr>
          <p:cNvPr id="3" name="Content Placeholder 2">
            <a:extLst>
              <a:ext uri="{FF2B5EF4-FFF2-40B4-BE49-F238E27FC236}">
                <a16:creationId xmlns:a16="http://schemas.microsoft.com/office/drawing/2014/main" id="{C8ACDB0E-449F-93B5-F7A3-13D8FB71BC93}"/>
              </a:ext>
            </a:extLst>
          </p:cNvPr>
          <p:cNvPicPr>
            <a:picLocks noGrp="1" noChangeAspect="1"/>
          </p:cNvPicPr>
          <p:nvPr>
            <p:ph sz="half" idx="1"/>
          </p:nvPr>
        </p:nvPicPr>
        <p:blipFill>
          <a:blip r:embed="rId3"/>
          <a:stretch>
            <a:fillRect/>
          </a:stretch>
        </p:blipFill>
        <p:spPr>
          <a:xfrm>
            <a:off x="718279" y="1504438"/>
            <a:ext cx="10515600" cy="4302177"/>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have positive correlation between the Credit amount and annuity. </a:t>
            </a:r>
          </a:p>
        </p:txBody>
      </p:sp>
    </p:spTree>
    <p:extLst>
      <p:ext uri="{BB962C8B-B14F-4D97-AF65-F5344CB8AC3E}">
        <p14:creationId xmlns:p14="http://schemas.microsoft.com/office/powerpoint/2010/main" val="261668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3" name="Content Placeholder 2">
            <a:extLst>
              <a:ext uri="{FF2B5EF4-FFF2-40B4-BE49-F238E27FC236}">
                <a16:creationId xmlns:a16="http://schemas.microsoft.com/office/drawing/2014/main" id="{B40BD815-4296-DF0A-0BDD-4E3E2EF82514}"/>
              </a:ext>
            </a:extLst>
          </p:cNvPr>
          <p:cNvPicPr>
            <a:picLocks noGrp="1" noChangeAspect="1"/>
          </p:cNvPicPr>
          <p:nvPr>
            <p:ph sz="half" idx="1"/>
          </p:nvPr>
        </p:nvPicPr>
        <p:blipFill>
          <a:blip r:embed="rId3"/>
          <a:stretch>
            <a:fillRect/>
          </a:stretch>
        </p:blipFill>
        <p:spPr>
          <a:xfrm>
            <a:off x="569626" y="494676"/>
            <a:ext cx="10238281" cy="5682288"/>
          </a:xfrm>
        </p:spPr>
      </p:pic>
    </p:spTree>
    <p:extLst>
      <p:ext uri="{BB962C8B-B14F-4D97-AF65-F5344CB8AC3E}">
        <p14:creationId xmlns:p14="http://schemas.microsoft.com/office/powerpoint/2010/main" val="1043270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0DC98E4-87A0-A9E1-69B3-CA738390B41B}"/>
              </a:ext>
            </a:extLst>
          </p:cNvPr>
          <p:cNvPicPr>
            <a:picLocks noGrp="1" noChangeAspect="1"/>
          </p:cNvPicPr>
          <p:nvPr>
            <p:ph sz="half" idx="2"/>
          </p:nvPr>
        </p:nvPicPr>
        <p:blipFill>
          <a:blip r:embed="rId3"/>
          <a:stretch>
            <a:fillRect/>
          </a:stretch>
        </p:blipFill>
        <p:spPr>
          <a:xfrm>
            <a:off x="6172200" y="1499016"/>
            <a:ext cx="5181600" cy="4676932"/>
          </a:xfrm>
        </p:spPr>
      </p:pic>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23</a:t>
            </a:fld>
            <a:endParaRPr lang="en-US" dirty="0"/>
          </a:p>
        </p:txBody>
      </p:sp>
      <p:pic>
        <p:nvPicPr>
          <p:cNvPr id="3" name="Content Placeholder 2">
            <a:extLst>
              <a:ext uri="{FF2B5EF4-FFF2-40B4-BE49-F238E27FC236}">
                <a16:creationId xmlns:a16="http://schemas.microsoft.com/office/drawing/2014/main" id="{FE73F3A8-5D18-CFE2-9B55-688A359B07D3}"/>
              </a:ext>
            </a:extLst>
          </p:cNvPr>
          <p:cNvPicPr>
            <a:picLocks noGrp="1" noChangeAspect="1"/>
          </p:cNvPicPr>
          <p:nvPr>
            <p:ph sz="half" idx="1"/>
          </p:nvPr>
        </p:nvPicPr>
        <p:blipFill>
          <a:blip r:embed="rId4"/>
          <a:stretch>
            <a:fillRect/>
          </a:stretch>
        </p:blipFill>
        <p:spPr>
          <a:xfrm>
            <a:off x="838200" y="1499016"/>
            <a:ext cx="5181600" cy="4676932"/>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Male HR Staff have highest credit amount with no payment difficulties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Low skilled laborers has the least credit amount among the one with payment difficulties</a:t>
            </a:r>
          </a:p>
        </p:txBody>
      </p:sp>
    </p:spTree>
    <p:extLst>
      <p:ext uri="{BB962C8B-B14F-4D97-AF65-F5344CB8AC3E}">
        <p14:creationId xmlns:p14="http://schemas.microsoft.com/office/powerpoint/2010/main" val="2379601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673D63F-48B3-DB4F-4BF0-8DA9BEC324B0}"/>
              </a:ext>
            </a:extLst>
          </p:cNvPr>
          <p:cNvPicPr>
            <a:picLocks noGrp="1" noChangeAspect="1"/>
          </p:cNvPicPr>
          <p:nvPr>
            <p:ph sz="half" idx="2"/>
          </p:nvPr>
        </p:nvPicPr>
        <p:blipFill>
          <a:blip r:embed="rId3"/>
          <a:stretch>
            <a:fillRect/>
          </a:stretch>
        </p:blipFill>
        <p:spPr>
          <a:xfrm>
            <a:off x="4766872" y="689548"/>
            <a:ext cx="6970426" cy="5487415"/>
          </a:xfrm>
        </p:spPr>
      </p:pic>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24</a:t>
            </a:fld>
            <a:endParaRPr lang="en-US" dirty="0"/>
          </a:p>
        </p:txBody>
      </p:sp>
      <p:pic>
        <p:nvPicPr>
          <p:cNvPr id="3" name="Content Placeholder 2">
            <a:extLst>
              <a:ext uri="{FF2B5EF4-FFF2-40B4-BE49-F238E27FC236}">
                <a16:creationId xmlns:a16="http://schemas.microsoft.com/office/drawing/2014/main" id="{343D6A58-5E23-96F6-1921-5DD301978CE0}"/>
              </a:ext>
            </a:extLst>
          </p:cNvPr>
          <p:cNvPicPr>
            <a:picLocks noGrp="1" noChangeAspect="1"/>
          </p:cNvPicPr>
          <p:nvPr>
            <p:ph sz="half" idx="1"/>
          </p:nvPr>
        </p:nvPicPr>
        <p:blipFill>
          <a:blip r:embed="rId4"/>
          <a:stretch>
            <a:fillRect/>
          </a:stretch>
        </p:blipFill>
        <p:spPr>
          <a:xfrm>
            <a:off x="698035" y="689548"/>
            <a:ext cx="3694084" cy="5487415"/>
          </a:xfrm>
        </p:spPr>
      </p:pic>
    </p:spTree>
    <p:extLst>
      <p:ext uri="{BB962C8B-B14F-4D97-AF65-F5344CB8AC3E}">
        <p14:creationId xmlns:p14="http://schemas.microsoft.com/office/powerpoint/2010/main" val="2562054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3EA8C2D-6357-1268-1A6F-F072B085E5A3}"/>
              </a:ext>
            </a:extLst>
          </p:cNvPr>
          <p:cNvPicPr>
            <a:picLocks noGrp="1" noChangeAspect="1"/>
          </p:cNvPicPr>
          <p:nvPr>
            <p:ph sz="half" idx="2"/>
          </p:nvPr>
        </p:nvPicPr>
        <p:blipFill>
          <a:blip r:embed="rId3"/>
          <a:stretch>
            <a:fillRect/>
          </a:stretch>
        </p:blipFill>
        <p:spPr>
          <a:xfrm>
            <a:off x="6096000" y="1580134"/>
            <a:ext cx="5257800" cy="4776215"/>
          </a:xfrm>
        </p:spPr>
      </p:pic>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25</a:t>
            </a:fld>
            <a:endParaRPr lang="en-US" dirty="0"/>
          </a:p>
        </p:txBody>
      </p:sp>
      <p:pic>
        <p:nvPicPr>
          <p:cNvPr id="3" name="Content Placeholder 2">
            <a:extLst>
              <a:ext uri="{FF2B5EF4-FFF2-40B4-BE49-F238E27FC236}">
                <a16:creationId xmlns:a16="http://schemas.microsoft.com/office/drawing/2014/main" id="{0834DC71-B08B-FA6D-249D-14E272CDC6E4}"/>
              </a:ext>
            </a:extLst>
          </p:cNvPr>
          <p:cNvPicPr>
            <a:picLocks noGrp="1" noChangeAspect="1"/>
          </p:cNvPicPr>
          <p:nvPr>
            <p:ph sz="half" idx="1"/>
          </p:nvPr>
        </p:nvPicPr>
        <p:blipFill>
          <a:blip r:embed="rId4"/>
          <a:stretch>
            <a:fillRect/>
          </a:stretch>
        </p:blipFill>
        <p:spPr>
          <a:xfrm>
            <a:off x="509665" y="1580135"/>
            <a:ext cx="5096656" cy="4842318"/>
          </a:xfrm>
        </p:spPr>
      </p:pic>
      <p:sp>
        <p:nvSpPr>
          <p:cNvPr id="7" name="TextBox 6">
            <a:extLst>
              <a:ext uri="{FF2B5EF4-FFF2-40B4-BE49-F238E27FC236}">
                <a16:creationId xmlns:a16="http://schemas.microsoft.com/office/drawing/2014/main" id="{FBDD7F8B-FE4F-2131-DFF0-E5FAE09B077A}"/>
              </a:ext>
            </a:extLst>
          </p:cNvPr>
          <p:cNvSpPr txBox="1"/>
          <p:nvPr/>
        </p:nvSpPr>
        <p:spPr>
          <a:xfrm>
            <a:off x="838200" y="839449"/>
            <a:ext cx="10899098"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Most of the Applicant have opted to have Cash through the bank.</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Applicants were most bought through Credit and Cash Officers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192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15543F5-9268-DFF0-74ED-F022719E110E}"/>
              </a:ext>
            </a:extLst>
          </p:cNvPr>
          <p:cNvPicPr>
            <a:picLocks noGrp="1" noChangeAspect="1"/>
          </p:cNvPicPr>
          <p:nvPr>
            <p:ph sz="half" idx="2"/>
          </p:nvPr>
        </p:nvPicPr>
        <p:blipFill>
          <a:blip r:embed="rId3"/>
          <a:stretch>
            <a:fillRect/>
          </a:stretch>
        </p:blipFill>
        <p:spPr>
          <a:xfrm>
            <a:off x="5006715" y="1825623"/>
            <a:ext cx="6347085" cy="4530725"/>
          </a:xfrm>
        </p:spPr>
      </p:pic>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Most of the Approved applications are from consumer loan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And the X-sell is the main Product type.</a:t>
            </a:r>
            <a:endParaRPr lang="en-US" dirty="0">
              <a:latin typeface="Times New Roman" panose="02020603050405020304" pitchFamily="18" charset="0"/>
              <a:cs typeface="Times New Roman" panose="02020603050405020304" pitchFamily="18" charset="0"/>
            </a:endParaRPr>
          </a:p>
        </p:txBody>
      </p:sp>
      <p:pic>
        <p:nvPicPr>
          <p:cNvPr id="10" name="Content Placeholder 5">
            <a:extLst>
              <a:ext uri="{FF2B5EF4-FFF2-40B4-BE49-F238E27FC236}">
                <a16:creationId xmlns:a16="http://schemas.microsoft.com/office/drawing/2014/main" id="{F02911EF-8BF2-071B-E739-93C5F3B07AE8}"/>
              </a:ext>
            </a:extLst>
          </p:cNvPr>
          <p:cNvPicPr>
            <a:picLocks noGrp="1" noChangeAspect="1"/>
          </p:cNvPicPr>
          <p:nvPr>
            <p:ph sz="half" idx="1"/>
          </p:nvPr>
        </p:nvPicPr>
        <p:blipFill>
          <a:blip r:embed="rId4"/>
          <a:stretch>
            <a:fillRect/>
          </a:stretch>
        </p:blipFill>
        <p:spPr>
          <a:xfrm>
            <a:off x="449705" y="1825624"/>
            <a:ext cx="3927423" cy="4530725"/>
          </a:xfrm>
        </p:spPr>
      </p:pic>
    </p:spTree>
    <p:extLst>
      <p:ext uri="{BB962C8B-B14F-4D97-AF65-F5344CB8AC3E}">
        <p14:creationId xmlns:p14="http://schemas.microsoft.com/office/powerpoint/2010/main" val="1622486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27</a:t>
            </a:fld>
            <a:endParaRPr lang="en-US" dirty="0"/>
          </a:p>
        </p:txBody>
      </p:sp>
      <p:pic>
        <p:nvPicPr>
          <p:cNvPr id="3" name="Content Placeholder 2">
            <a:extLst>
              <a:ext uri="{FF2B5EF4-FFF2-40B4-BE49-F238E27FC236}">
                <a16:creationId xmlns:a16="http://schemas.microsoft.com/office/drawing/2014/main" id="{7A3E632B-8CF9-D178-D088-45ADA25EF9DD}"/>
              </a:ext>
            </a:extLst>
          </p:cNvPr>
          <p:cNvPicPr>
            <a:picLocks noGrp="1" noChangeAspect="1"/>
          </p:cNvPicPr>
          <p:nvPr>
            <p:ph sz="half" idx="1"/>
          </p:nvPr>
        </p:nvPicPr>
        <p:blipFill>
          <a:blip r:embed="rId3"/>
          <a:stretch>
            <a:fillRect/>
          </a:stretch>
        </p:blipFill>
        <p:spPr>
          <a:xfrm>
            <a:off x="3492708" y="488274"/>
            <a:ext cx="8475689" cy="5819358"/>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2339715"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People with Academic degree prefer Cash and consumer loan, if in case bank try to target that group they will have to make the changes based on these things.</a:t>
            </a:r>
          </a:p>
        </p:txBody>
      </p:sp>
    </p:spTree>
    <p:extLst>
      <p:ext uri="{BB962C8B-B14F-4D97-AF65-F5344CB8AC3E}">
        <p14:creationId xmlns:p14="http://schemas.microsoft.com/office/powerpoint/2010/main" val="455661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28</a:t>
            </a:fld>
            <a:endParaRPr lang="en-US" dirty="0"/>
          </a:p>
        </p:txBody>
      </p:sp>
      <p:pic>
        <p:nvPicPr>
          <p:cNvPr id="3" name="Content Placeholder 2">
            <a:extLst>
              <a:ext uri="{FF2B5EF4-FFF2-40B4-BE49-F238E27FC236}">
                <a16:creationId xmlns:a16="http://schemas.microsoft.com/office/drawing/2014/main" id="{F220879E-A72C-EFC3-4981-5AC0B0A62A0F}"/>
              </a:ext>
            </a:extLst>
          </p:cNvPr>
          <p:cNvPicPr>
            <a:picLocks noGrp="1" noChangeAspect="1"/>
          </p:cNvPicPr>
          <p:nvPr>
            <p:ph sz="half" idx="1"/>
          </p:nvPr>
        </p:nvPicPr>
        <p:blipFill>
          <a:blip r:embed="rId3"/>
          <a:stretch>
            <a:fillRect/>
          </a:stretch>
        </p:blipFill>
        <p:spPr>
          <a:xfrm>
            <a:off x="281472" y="1606897"/>
            <a:ext cx="5165782" cy="4351338"/>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36933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previous loan Applicants opted for was for personal reason</a:t>
            </a:r>
            <a:endParaRPr lang="en-US" dirty="0">
              <a:latin typeface="Times New Roman" panose="02020603050405020304" pitchFamily="18" charset="0"/>
              <a:cs typeface="Times New Roman" panose="02020603050405020304" pitchFamily="18" charset="0"/>
            </a:endParaRPr>
          </a:p>
        </p:txBody>
      </p:sp>
      <p:pic>
        <p:nvPicPr>
          <p:cNvPr id="10" name="Content Placeholder 2">
            <a:extLst>
              <a:ext uri="{FF2B5EF4-FFF2-40B4-BE49-F238E27FC236}">
                <a16:creationId xmlns:a16="http://schemas.microsoft.com/office/drawing/2014/main" id="{3FD87864-8136-3AF9-864F-ED4135C6D64F}"/>
              </a:ext>
            </a:extLst>
          </p:cNvPr>
          <p:cNvPicPr>
            <a:picLocks noChangeAspect="1"/>
          </p:cNvPicPr>
          <p:nvPr/>
        </p:nvPicPr>
        <p:blipFill>
          <a:blip r:embed="rId4"/>
          <a:stretch>
            <a:fillRect/>
          </a:stretch>
        </p:blipFill>
        <p:spPr>
          <a:xfrm>
            <a:off x="6096001" y="1606896"/>
            <a:ext cx="5820352" cy="4351338"/>
          </a:xfrm>
          <a:prstGeom prst="rect">
            <a:avLst/>
          </a:prstGeom>
        </p:spPr>
      </p:pic>
    </p:spTree>
    <p:extLst>
      <p:ext uri="{BB962C8B-B14F-4D97-AF65-F5344CB8AC3E}">
        <p14:creationId xmlns:p14="http://schemas.microsoft.com/office/powerpoint/2010/main" val="2081236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D8F14D9-BE70-323C-8151-959C44611BAB}"/>
              </a:ext>
            </a:extLst>
          </p:cNvPr>
          <p:cNvPicPr>
            <a:picLocks noGrp="1" noChangeAspect="1"/>
          </p:cNvPicPr>
          <p:nvPr>
            <p:ph sz="half" idx="2"/>
          </p:nvPr>
        </p:nvPicPr>
        <p:blipFill>
          <a:blip r:embed="rId3"/>
          <a:stretch>
            <a:fillRect/>
          </a:stretch>
        </p:blipFill>
        <p:spPr>
          <a:xfrm>
            <a:off x="6172200" y="1588957"/>
            <a:ext cx="5181600" cy="4482235"/>
          </a:xfrm>
        </p:spPr>
      </p:pic>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29</a:t>
            </a:fld>
            <a:endParaRPr lang="en-US" dirty="0"/>
          </a:p>
        </p:txBody>
      </p:sp>
      <p:pic>
        <p:nvPicPr>
          <p:cNvPr id="3" name="Content Placeholder 2">
            <a:extLst>
              <a:ext uri="{FF2B5EF4-FFF2-40B4-BE49-F238E27FC236}">
                <a16:creationId xmlns:a16="http://schemas.microsoft.com/office/drawing/2014/main" id="{1BFFBA8E-A5A9-5A55-A72E-699EC40509A6}"/>
              </a:ext>
            </a:extLst>
          </p:cNvPr>
          <p:cNvPicPr>
            <a:picLocks noGrp="1" noChangeAspect="1"/>
          </p:cNvPicPr>
          <p:nvPr>
            <p:ph sz="half" idx="1"/>
          </p:nvPr>
        </p:nvPicPr>
        <p:blipFill>
          <a:blip r:embed="rId4"/>
          <a:stretch>
            <a:fillRect/>
          </a:stretch>
        </p:blipFill>
        <p:spPr>
          <a:xfrm>
            <a:off x="838200" y="1588957"/>
            <a:ext cx="5181600" cy="4482235"/>
          </a:xfrm>
        </p:spPr>
      </p:pic>
      <p:sp>
        <p:nvSpPr>
          <p:cNvPr id="34" name="TextBox 33">
            <a:extLst>
              <a:ext uri="{FF2B5EF4-FFF2-40B4-BE49-F238E27FC236}">
                <a16:creationId xmlns:a16="http://schemas.microsoft.com/office/drawing/2014/main" id="{BDC86EA2-CE98-F98C-3FFE-1791F6F687E9}"/>
              </a:ext>
            </a:extLst>
          </p:cNvPr>
          <p:cNvSpPr txBox="1"/>
          <p:nvPr/>
        </p:nvSpPr>
        <p:spPr>
          <a:xfrm>
            <a:off x="838200" y="839449"/>
            <a:ext cx="10899098" cy="646331"/>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Most of the clients are Repeater</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XAP is the most common reason for the rejection of the previous loan process.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604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dirty="0">
                <a:latin typeface="Times New Roman" panose="02020603050405020304" pitchFamily="18" charset="0"/>
                <a:cs typeface="Times New Roman" panose="02020603050405020304" pitchFamily="18" charset="0"/>
              </a:rPr>
              <a:t>OBJECTIVE</a:t>
            </a:r>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a:lstStyle/>
          <a:p>
            <a:pPr algn="just"/>
            <a:r>
              <a:rPr lang="en-US" cap="none" dirty="0">
                <a:solidFill>
                  <a:schemeClr val="tx1"/>
                </a:solidFill>
                <a:latin typeface="Times New Roman" panose="02020603050405020304" pitchFamily="18" charset="0"/>
                <a:cs typeface="Times New Roman" panose="02020603050405020304" pitchFamily="18" charset="0"/>
              </a:rPr>
              <a:t>This case study aims to identify patterns which indicate if a client has difficulty paying their instalments which may be used for taking actions such as denying the loan, reducing the amount of loan, lending (to risky applicants) at a higher interest rate, etc. This will ensure that the consumers capable of repaying the loan are not rejected. Identification of such applicants using EDA is the aim of this case study.</a:t>
            </a:r>
          </a:p>
          <a:p>
            <a:pPr algn="just"/>
            <a:r>
              <a:rPr lang="en-US" cap="none" dirty="0">
                <a:solidFill>
                  <a:schemeClr val="tx1"/>
                </a:solidFill>
                <a:latin typeface="Times New Roman" panose="02020603050405020304" pitchFamily="18" charset="0"/>
                <a:cs typeface="Times New Roman" panose="02020603050405020304" pitchFamily="18" charset="0"/>
              </a:rPr>
              <a:t>In other words, the company wants to understand the driving factors (or driver variables) behind loan default, i.e. The variables which are strong indicators of default.  The company can utilize this knowledge for its portfolio and risk assessment.</a:t>
            </a:r>
          </a:p>
          <a:p>
            <a:pPr algn="just"/>
            <a:r>
              <a:rPr lang="en-US" cap="none" dirty="0">
                <a:solidFill>
                  <a:schemeClr val="tx1"/>
                </a:solidFill>
                <a:latin typeface="Times New Roman" panose="02020603050405020304" pitchFamily="18" charset="0"/>
                <a:cs typeface="Times New Roman" panose="02020603050405020304" pitchFamily="18" charset="0"/>
              </a:rPr>
              <a:t>To develop your understanding of the domain, you are advised to independently research a little about risk analytics - understanding the types of variables and their significance should be enough.</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0734040" y="-68580"/>
            <a:ext cx="1737360" cy="6858000"/>
          </a:xfrm>
        </p:spPr>
        <p:txBody>
          <a:bodyPr/>
          <a:lstStyle/>
          <a:p>
            <a:r>
              <a:rPr lang="en-US" sz="9600" dirty="0">
                <a:solidFill>
                  <a:srgbClr val="00B0F0"/>
                </a:solidFill>
                <a:latin typeface="Times New Roman" panose="02020603050405020304" pitchFamily="18" charset="0"/>
                <a:cs typeface="Times New Roman" panose="02020603050405020304" pitchFamily="18" charset="0"/>
              </a:rPr>
              <a:t>OBJECTIVE</a:t>
            </a:r>
            <a:endParaRPr lang="en-US"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836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30</a:t>
            </a:fld>
            <a:endParaRPr lang="en-US" dirty="0"/>
          </a:p>
        </p:txBody>
      </p:sp>
      <p:pic>
        <p:nvPicPr>
          <p:cNvPr id="3" name="Content Placeholder 2">
            <a:extLst>
              <a:ext uri="{FF2B5EF4-FFF2-40B4-BE49-F238E27FC236}">
                <a16:creationId xmlns:a16="http://schemas.microsoft.com/office/drawing/2014/main" id="{0EC93B1B-CB76-D552-EEE4-13F948968128}"/>
              </a:ext>
            </a:extLst>
          </p:cNvPr>
          <p:cNvPicPr>
            <a:picLocks noGrp="1" noChangeAspect="1"/>
          </p:cNvPicPr>
          <p:nvPr>
            <p:ph sz="half" idx="1"/>
          </p:nvPr>
        </p:nvPicPr>
        <p:blipFill>
          <a:blip r:embed="rId3"/>
          <a:stretch>
            <a:fillRect/>
          </a:stretch>
        </p:blipFill>
        <p:spPr>
          <a:xfrm>
            <a:off x="839450" y="434714"/>
            <a:ext cx="10658006" cy="5921635"/>
          </a:xfrm>
        </p:spPr>
      </p:pic>
    </p:spTree>
    <p:extLst>
      <p:ext uri="{BB962C8B-B14F-4D97-AF65-F5344CB8AC3E}">
        <p14:creationId xmlns:p14="http://schemas.microsoft.com/office/powerpoint/2010/main" val="1236070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31</a:t>
            </a:fld>
            <a:endParaRPr lang="en-US" dirty="0"/>
          </a:p>
        </p:txBody>
      </p:sp>
      <p:pic>
        <p:nvPicPr>
          <p:cNvPr id="9" name="Content Placeholder 8">
            <a:extLst>
              <a:ext uri="{FF2B5EF4-FFF2-40B4-BE49-F238E27FC236}">
                <a16:creationId xmlns:a16="http://schemas.microsoft.com/office/drawing/2014/main" id="{0A01F28A-7C0B-CD4B-CFF8-CA98D81F2BB4}"/>
              </a:ext>
            </a:extLst>
          </p:cNvPr>
          <p:cNvPicPr>
            <a:picLocks noGrp="1" noChangeAspect="1"/>
          </p:cNvPicPr>
          <p:nvPr>
            <p:ph sz="half" idx="1"/>
          </p:nvPr>
        </p:nvPicPr>
        <p:blipFill>
          <a:blip r:embed="rId3"/>
          <a:stretch>
            <a:fillRect/>
          </a:stretch>
        </p:blipFill>
        <p:spPr>
          <a:xfrm>
            <a:off x="794479" y="434714"/>
            <a:ext cx="11017769" cy="5921635"/>
          </a:xfrm>
        </p:spPr>
      </p:pic>
    </p:spTree>
    <p:extLst>
      <p:ext uri="{BB962C8B-B14F-4D97-AF65-F5344CB8AC3E}">
        <p14:creationId xmlns:p14="http://schemas.microsoft.com/office/powerpoint/2010/main" val="3507352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32</a:t>
            </a:fld>
            <a:endParaRPr lang="en-US" dirty="0"/>
          </a:p>
        </p:txBody>
      </p:sp>
      <p:pic>
        <p:nvPicPr>
          <p:cNvPr id="3" name="Content Placeholder 2">
            <a:extLst>
              <a:ext uri="{FF2B5EF4-FFF2-40B4-BE49-F238E27FC236}">
                <a16:creationId xmlns:a16="http://schemas.microsoft.com/office/drawing/2014/main" id="{7C5440A9-EA1B-7573-845D-CB4E25EE9AB4}"/>
              </a:ext>
            </a:extLst>
          </p:cNvPr>
          <p:cNvPicPr>
            <a:picLocks noGrp="1" noChangeAspect="1"/>
          </p:cNvPicPr>
          <p:nvPr>
            <p:ph sz="half" idx="1"/>
          </p:nvPr>
        </p:nvPicPr>
        <p:blipFill>
          <a:blip r:embed="rId3"/>
          <a:stretch>
            <a:fillRect/>
          </a:stretch>
        </p:blipFill>
        <p:spPr>
          <a:xfrm>
            <a:off x="1159239" y="1639838"/>
            <a:ext cx="10194561" cy="3578323"/>
          </a:xfrm>
        </p:spPr>
      </p:pic>
    </p:spTree>
    <p:extLst>
      <p:ext uri="{BB962C8B-B14F-4D97-AF65-F5344CB8AC3E}">
        <p14:creationId xmlns:p14="http://schemas.microsoft.com/office/powerpoint/2010/main" val="2600446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p:txBody>
          <a:bodyPr/>
          <a:lstStyle/>
          <a:p>
            <a:fld id="{B5CEABB6-07DC-46E8-9B57-56EC44A396E5}" type="slidenum">
              <a:rPr lang="en-US" smtClean="0"/>
              <a:pPr/>
              <a:t>33</a:t>
            </a:fld>
            <a:endParaRPr lang="en-US" dirty="0"/>
          </a:p>
        </p:txBody>
      </p:sp>
      <p:pic>
        <p:nvPicPr>
          <p:cNvPr id="3" name="Content Placeholder 2">
            <a:extLst>
              <a:ext uri="{FF2B5EF4-FFF2-40B4-BE49-F238E27FC236}">
                <a16:creationId xmlns:a16="http://schemas.microsoft.com/office/drawing/2014/main" id="{E4092B34-05D2-5D0F-0F20-8D0DA5E4840B}"/>
              </a:ext>
            </a:extLst>
          </p:cNvPr>
          <p:cNvPicPr>
            <a:picLocks noGrp="1" noChangeAspect="1"/>
          </p:cNvPicPr>
          <p:nvPr>
            <p:ph sz="half" idx="1"/>
          </p:nvPr>
        </p:nvPicPr>
        <p:blipFill>
          <a:blip r:embed="rId3"/>
          <a:stretch>
            <a:fillRect/>
          </a:stretch>
        </p:blipFill>
        <p:spPr>
          <a:xfrm>
            <a:off x="1148621" y="1516841"/>
            <a:ext cx="9894757" cy="3824317"/>
          </a:xfrm>
        </p:spPr>
      </p:pic>
    </p:spTree>
    <p:extLst>
      <p:ext uri="{BB962C8B-B14F-4D97-AF65-F5344CB8AC3E}">
        <p14:creationId xmlns:p14="http://schemas.microsoft.com/office/powerpoint/2010/main" val="1627111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58" b="58"/>
          <a:stretch/>
        </p:blipFill>
        <p:spPr>
          <a:xfrm>
            <a:off x="463495" y="520220"/>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178633" y="5111646"/>
            <a:ext cx="8680553" cy="1588957"/>
          </a:xfrm>
        </p:spPr>
        <p:txBody>
          <a:bodyPr>
            <a:normAutofit/>
          </a:bodyPr>
          <a:lstStyle/>
          <a:p>
            <a:r>
              <a:rPr lang="en-US" sz="9600" dirty="0">
                <a:latin typeface="Times New Roman" panose="02020603050405020304" pitchFamily="18" charset="0"/>
                <a:cs typeface="Times New Roman" panose="02020603050405020304" pitchFamily="18" charset="0"/>
              </a:rPr>
              <a:t>Summary</a:t>
            </a:r>
          </a:p>
        </p:txBody>
      </p:sp>
    </p:spTree>
    <p:extLst>
      <p:ext uri="{BB962C8B-B14F-4D97-AF65-F5344CB8AC3E}">
        <p14:creationId xmlns:p14="http://schemas.microsoft.com/office/powerpoint/2010/main" val="1839708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C855136-1F42-3A6B-544C-7C14BDF7DDBB}"/>
              </a:ext>
            </a:extLst>
          </p:cNvPr>
          <p:cNvSpPr txBox="1"/>
          <p:nvPr/>
        </p:nvSpPr>
        <p:spPr>
          <a:xfrm>
            <a:off x="659565" y="474345"/>
            <a:ext cx="11137693" cy="5355312"/>
          </a:xfrm>
          <a:prstGeom prst="rect">
            <a:avLst/>
          </a:prstGeom>
          <a:noFill/>
        </p:spPr>
        <p:txBody>
          <a:bodyPr wrap="square" rtlCol="0">
            <a:spAutoFit/>
          </a:bodyPr>
          <a:lstStyle/>
          <a:p>
            <a:pPr marL="342900" indent="-342900" algn="just">
              <a:buAutoNum type="arabicPeriod"/>
            </a:pPr>
            <a:r>
              <a:rPr lang="en-US" dirty="0">
                <a:latin typeface="Times New Roman" panose="02020603050405020304" pitchFamily="18" charset="0"/>
                <a:cs typeface="Times New Roman" panose="02020603050405020304" pitchFamily="18" charset="0"/>
              </a:rPr>
              <a:t>The data is Imbalance with 8% of records facing payment difficulties </a:t>
            </a:r>
          </a:p>
          <a:p>
            <a:pPr marL="342900" indent="-342900" algn="just">
              <a:buAutoNum type="arabicPeriod"/>
            </a:pPr>
            <a:r>
              <a:rPr lang="en-US" dirty="0">
                <a:latin typeface="Times New Roman" panose="02020603050405020304" pitchFamily="18" charset="0"/>
                <a:cs typeface="Times New Roman" panose="02020603050405020304" pitchFamily="18" charset="0"/>
              </a:rPr>
              <a:t>Laborers faced the most difficulties while paying the loan credit </a:t>
            </a:r>
          </a:p>
          <a:p>
            <a:pPr marL="342900" indent="-342900" algn="just">
              <a:buAutoNum type="arabicPeriod"/>
            </a:pPr>
            <a:r>
              <a:rPr lang="en-US" dirty="0">
                <a:latin typeface="Times New Roman" panose="02020603050405020304" pitchFamily="18" charset="0"/>
                <a:cs typeface="Times New Roman" panose="02020603050405020304" pitchFamily="18" charset="0"/>
              </a:rPr>
              <a:t>Most of the people preferred to have a cash loan rather than revolving loan </a:t>
            </a:r>
          </a:p>
          <a:p>
            <a:pPr marL="342900" indent="-342900" algn="just">
              <a:buAutoNum type="arabicPeriod"/>
            </a:pPr>
            <a:r>
              <a:rPr lang="en-US" dirty="0">
                <a:latin typeface="Times New Roman" panose="02020603050405020304" pitchFamily="18" charset="0"/>
                <a:cs typeface="Times New Roman" panose="02020603050405020304" pitchFamily="18" charset="0"/>
              </a:rPr>
              <a:t>Females will mostly likely to reapply for the loan </a:t>
            </a:r>
          </a:p>
          <a:p>
            <a:pPr marL="342900" indent="-342900" algn="just">
              <a:buAutoNum type="arabicPeriod"/>
            </a:pPr>
            <a:r>
              <a:rPr lang="en-US" dirty="0">
                <a:latin typeface="Times New Roman" panose="02020603050405020304" pitchFamily="18" charset="0"/>
                <a:cs typeface="Times New Roman" panose="02020603050405020304" pitchFamily="18" charset="0"/>
              </a:rPr>
              <a:t>The person who owns house faced more difficulties with the payment. </a:t>
            </a:r>
          </a:p>
          <a:p>
            <a:pPr marL="342900" indent="-342900" algn="just">
              <a:buAutoNum type="arabicPeriod"/>
            </a:pPr>
            <a:r>
              <a:rPr lang="en-US" dirty="0">
                <a:latin typeface="Times New Roman" panose="02020603050405020304" pitchFamily="18" charset="0"/>
                <a:cs typeface="Times New Roman" panose="02020603050405020304" pitchFamily="18" charset="0"/>
              </a:rPr>
              <a:t>People with secondary Education are more likely to reapply, but Academic Degree has relatively almost no issue facing payment difficulties. </a:t>
            </a:r>
          </a:p>
          <a:p>
            <a:pPr marL="342900" indent="-342900" algn="just">
              <a:buAutoNum type="arabicPeriod"/>
            </a:pPr>
            <a:r>
              <a:rPr lang="en-US" dirty="0">
                <a:latin typeface="Times New Roman" panose="02020603050405020304" pitchFamily="18" charset="0"/>
                <a:cs typeface="Times New Roman" panose="02020603050405020304" pitchFamily="18" charset="0"/>
              </a:rPr>
              <a:t>Married people are the one who applies more for the loan. </a:t>
            </a:r>
          </a:p>
          <a:p>
            <a:pPr marL="342900" indent="-342900" algn="just">
              <a:buAutoNum type="arabicPeriod"/>
            </a:pPr>
            <a:r>
              <a:rPr lang="en-US" dirty="0">
                <a:latin typeface="Times New Roman" panose="02020603050405020304" pitchFamily="18" charset="0"/>
                <a:cs typeface="Times New Roman" panose="02020603050405020304" pitchFamily="18" charset="0"/>
              </a:rPr>
              <a:t>Most of the loan application got rejected at XAP </a:t>
            </a:r>
          </a:p>
          <a:p>
            <a:pPr marL="342900" indent="-342900" algn="just">
              <a:buAutoNum type="arabicPeriod"/>
            </a:pPr>
            <a:r>
              <a:rPr lang="en-US" dirty="0">
                <a:latin typeface="Times New Roman" panose="02020603050405020304" pitchFamily="18" charset="0"/>
                <a:cs typeface="Times New Roman" panose="02020603050405020304" pitchFamily="18" charset="0"/>
              </a:rPr>
              <a:t>Clients preferred to opt in for Cash payment mode to pay the loan amount. </a:t>
            </a:r>
          </a:p>
          <a:p>
            <a:pPr marL="342900" indent="-342900" algn="just">
              <a:buAutoNum type="arabicPeriod"/>
            </a:pPr>
            <a:r>
              <a:rPr lang="en-US" dirty="0">
                <a:latin typeface="Times New Roman" panose="02020603050405020304" pitchFamily="18" charset="0"/>
                <a:cs typeface="Times New Roman" panose="02020603050405020304" pitchFamily="18" charset="0"/>
              </a:rPr>
              <a:t>Most of the clients aged  between 30 to 45.</a:t>
            </a:r>
          </a:p>
          <a:p>
            <a:pPr marL="342900" indent="-342900" algn="just">
              <a:buAutoNum type="arabicPeriod"/>
            </a:pPr>
            <a:r>
              <a:rPr lang="en-US" dirty="0">
                <a:latin typeface="Times New Roman" panose="02020603050405020304" pitchFamily="18" charset="0"/>
                <a:cs typeface="Times New Roman" panose="02020603050405020304" pitchFamily="18" charset="0"/>
              </a:rPr>
              <a:t>DAYS_EMPLOYED &amp; YEAR_EMPLOYED, DAYS_BIRTH &amp; YEAR_BIRTH, DAYS_REGISTRATION &amp; YEAR_REGISTRATION, DAYS_ID_PUBLISH &amp; YEAR_ID_PUBLISH, and AMT_CREDIT &amp; AMT_GOODSPRICE are correlated. If the other member increases, the pair will increase as well. </a:t>
            </a:r>
          </a:p>
          <a:p>
            <a:pPr marL="342900" indent="-342900" algn="just">
              <a:buAutoNum type="arabicPeriod"/>
            </a:pPr>
            <a:r>
              <a:rPr lang="en-US" dirty="0">
                <a:latin typeface="Times New Roman" panose="02020603050405020304" pitchFamily="18" charset="0"/>
                <a:cs typeface="Times New Roman" panose="02020603050405020304" pitchFamily="18" charset="0"/>
              </a:rPr>
              <a:t>Loan acceptance rates are highest for families with up to three members. </a:t>
            </a:r>
          </a:p>
          <a:p>
            <a:pPr marL="342900" indent="-342900" algn="just">
              <a:buAutoNum type="arabicPeriod"/>
            </a:pPr>
            <a:r>
              <a:rPr lang="en-US" dirty="0">
                <a:latin typeface="Times New Roman" panose="02020603050405020304" pitchFamily="18" charset="0"/>
                <a:cs typeface="Times New Roman" panose="02020603050405020304" pitchFamily="18" charset="0"/>
              </a:rPr>
              <a:t>A person with no more than two children is more likely to get their loan authorized.</a:t>
            </a:r>
          </a:p>
          <a:p>
            <a:pPr marL="342900" indent="-342900" algn="just">
              <a:buAutoNum type="arabicPeriod"/>
            </a:pPr>
            <a:r>
              <a:rPr lang="en-US" dirty="0">
                <a:latin typeface="Times New Roman" panose="02020603050405020304" pitchFamily="18" charset="0"/>
                <a:cs typeface="Times New Roman" panose="02020603050405020304" pitchFamily="18" charset="0"/>
              </a:rPr>
              <a:t>The x-sell category was the preferred option.</a:t>
            </a:r>
          </a:p>
          <a:p>
            <a:pPr marL="342900" indent="-342900" algn="just">
              <a:buAutoNum type="arabicPeriod"/>
            </a:pPr>
            <a:r>
              <a:rPr lang="en-US" dirty="0">
                <a:latin typeface="Times New Roman" panose="02020603050405020304" pitchFamily="18" charset="0"/>
                <a:cs typeface="Times New Roman" panose="02020603050405020304" pitchFamily="18" charset="0"/>
              </a:rPr>
              <a:t>Most applications are repeaters.</a:t>
            </a:r>
          </a:p>
          <a:p>
            <a:pPr marL="342900" indent="-342900" algn="just">
              <a:buAutoNum type="arabicPeriod"/>
            </a:pPr>
            <a:r>
              <a:rPr lang="en-US" dirty="0">
                <a:latin typeface="Times New Roman" panose="02020603050405020304" pitchFamily="18" charset="0"/>
                <a:cs typeface="Times New Roman" panose="02020603050405020304" pitchFamily="18" charset="0"/>
              </a:rPr>
              <a:t>During the cross application processing (XAP), the majority of loan applications were refused.</a:t>
            </a:r>
          </a:p>
        </p:txBody>
      </p:sp>
    </p:spTree>
    <p:extLst>
      <p:ext uri="{BB962C8B-B14F-4D97-AF65-F5344CB8AC3E}">
        <p14:creationId xmlns:p14="http://schemas.microsoft.com/office/powerpoint/2010/main" val="2909355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58" b="58"/>
          <a:stretch/>
        </p:blipFill>
        <p:spPr>
          <a:xfrm>
            <a:off x="463495" y="520220"/>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178633" y="5111646"/>
            <a:ext cx="8680553" cy="1588957"/>
          </a:xfrm>
        </p:spPr>
        <p:txBody>
          <a:bodyPr>
            <a:normAutofit/>
          </a:bodyPr>
          <a:lstStyle/>
          <a:p>
            <a:r>
              <a:rPr lang="en-US" sz="96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461163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C855136-1F42-3A6B-544C-7C14BDF7DDBB}"/>
              </a:ext>
            </a:extLst>
          </p:cNvPr>
          <p:cNvSpPr txBox="1"/>
          <p:nvPr/>
        </p:nvSpPr>
        <p:spPr>
          <a:xfrm>
            <a:off x="527153" y="1793480"/>
            <a:ext cx="11137693" cy="3693319"/>
          </a:xfrm>
          <a:prstGeom prst="rect">
            <a:avLst/>
          </a:prstGeom>
          <a:noFill/>
        </p:spPr>
        <p:txBody>
          <a:bodyPr wrap="square" rtlCol="0">
            <a:spAutoFit/>
          </a:bodyPr>
          <a:lstStyle/>
          <a:p>
            <a:pPr marL="342900" indent="-342900" algn="just">
              <a:buAutoNum type="arabicPeriod"/>
            </a:pPr>
            <a:r>
              <a:rPr lang="en-US" dirty="0">
                <a:latin typeface="Times New Roman" panose="02020603050405020304" pitchFamily="18" charset="0"/>
                <a:cs typeface="Times New Roman" panose="02020603050405020304" pitchFamily="18" charset="0"/>
              </a:rPr>
              <a:t>Bank should start prioritize client retention by enhancing policies and tactics, as the majority of applicants are repeat customers.</a:t>
            </a:r>
          </a:p>
          <a:p>
            <a:pPr marL="342900" indent="-342900" algn="just">
              <a:buAutoNum type="arabicPeriod"/>
            </a:pPr>
            <a:r>
              <a:rPr lang="en-US" dirty="0">
                <a:latin typeface="Times New Roman" panose="02020603050405020304" pitchFamily="18" charset="0"/>
                <a:cs typeface="Times New Roman" panose="02020603050405020304" pitchFamily="18" charset="0"/>
              </a:rPr>
              <a:t>They should also begin the Streamline XAP procedure, as the majority of loan applications were denied, which might result in greater acceptance rates and increased customer satisfaction.</a:t>
            </a:r>
          </a:p>
          <a:p>
            <a:pPr marL="342900" indent="-342900" algn="just">
              <a:buAutoNum type="arabicPeriod"/>
            </a:pPr>
            <a:r>
              <a:rPr lang="en-US" dirty="0">
                <a:latin typeface="Times New Roman" panose="02020603050405020304" pitchFamily="18" charset="0"/>
                <a:cs typeface="Times New Roman" panose="02020603050405020304" pitchFamily="18" charset="0"/>
              </a:rPr>
              <a:t>Make cash loans more appealing and create more flexible payment choices.</a:t>
            </a:r>
          </a:p>
          <a:p>
            <a:pPr marL="342900" indent="-342900" algn="just">
              <a:buAutoNum type="arabicPeriod"/>
            </a:pPr>
            <a:r>
              <a:rPr lang="en-US" dirty="0">
                <a:latin typeface="Times New Roman" panose="02020603050405020304" pitchFamily="18" charset="0"/>
                <a:cs typeface="Times New Roman" panose="02020603050405020304" pitchFamily="18" charset="0"/>
              </a:rPr>
              <a:t>They should target certain consumer demographics, primarily those aged 30 to 45, and offer greater customization options for loans. Professional graduates should also be targeted because they have a higher rate of loan approval.</a:t>
            </a:r>
          </a:p>
          <a:p>
            <a:pPr marL="342900" indent="-342900" algn="just">
              <a:buAutoNum type="arabicPeriod"/>
            </a:pPr>
            <a:r>
              <a:rPr lang="en-US" dirty="0">
                <a:latin typeface="Times New Roman" panose="02020603050405020304" pitchFamily="18" charset="0"/>
                <a:cs typeface="Times New Roman" panose="02020603050405020304" pitchFamily="18" charset="0"/>
              </a:rPr>
              <a:t>The bank may consider providing financial education or support programs to assist customers who have payment challenges, such as laborers and homeowners.</a:t>
            </a:r>
          </a:p>
          <a:p>
            <a:pPr marL="342900" indent="-342900" algn="just">
              <a:buAutoNum type="arabicPeriod"/>
            </a:pPr>
            <a:r>
              <a:rPr lang="en-US" dirty="0">
                <a:latin typeface="Times New Roman" panose="02020603050405020304" pitchFamily="18" charset="0"/>
                <a:cs typeface="Times New Roman" panose="02020603050405020304" pitchFamily="18" charset="0"/>
              </a:rPr>
              <a:t>The bank should priorities cross-selling additional products and services to existing customers, particularly those who already have a loan with them. This method can help the bank generate more revenue from existing customers.</a:t>
            </a:r>
          </a:p>
          <a:p>
            <a:pPr marL="342900" indent="-342900" algn="just">
              <a:buAutoNum type="arabicPeriod"/>
            </a:pPr>
            <a:r>
              <a:rPr lang="en-US" dirty="0">
                <a:latin typeface="Times New Roman" panose="02020603050405020304" pitchFamily="18" charset="0"/>
                <a:cs typeface="Times New Roman" panose="02020603050405020304" pitchFamily="18" charset="0"/>
              </a:rPr>
              <a:t>Loans are more likely to be accepted for families with up to three people and no more than two children; banks might create focused marketing and financing packages for these households to enhance loan uptake.</a:t>
            </a:r>
          </a:p>
        </p:txBody>
      </p:sp>
      <p:sp>
        <p:nvSpPr>
          <p:cNvPr id="2" name="TextBox 1">
            <a:extLst>
              <a:ext uri="{FF2B5EF4-FFF2-40B4-BE49-F238E27FC236}">
                <a16:creationId xmlns:a16="http://schemas.microsoft.com/office/drawing/2014/main" id="{1D232D94-A41C-E9DA-A167-7F3AE47226DA}"/>
              </a:ext>
            </a:extLst>
          </p:cNvPr>
          <p:cNvSpPr txBox="1"/>
          <p:nvPr/>
        </p:nvSpPr>
        <p:spPr>
          <a:xfrm>
            <a:off x="974360" y="614597"/>
            <a:ext cx="103282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Conclusion</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0553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Thank You</a:t>
            </a:r>
          </a:p>
        </p:txBody>
      </p:sp>
      <p:sp>
        <p:nvSpPr>
          <p:cNvPr id="23" name="Content Placeholder 22">
            <a:extLst>
              <a:ext uri="{FF2B5EF4-FFF2-40B4-BE49-F238E27FC236}">
                <a16:creationId xmlns:a16="http://schemas.microsoft.com/office/drawing/2014/main" id="{80E486CF-8877-4DB4-98D3-2CD9F1CB339E}"/>
              </a:ext>
            </a:extLst>
          </p:cNvPr>
          <p:cNvSpPr>
            <a:spLocks noGrp="1"/>
          </p:cNvSpPr>
          <p:nvPr>
            <p:ph idx="14"/>
          </p:nvPr>
        </p:nvSpPr>
        <p:spPr>
          <a:xfrm>
            <a:off x="7467603" y="4681728"/>
            <a:ext cx="3838731" cy="1419269"/>
          </a:xfrm>
        </p:spPr>
        <p:txBody>
          <a:bodyPr>
            <a:normAutofit/>
          </a:bodyPr>
          <a:lstStyle/>
          <a:p>
            <a:r>
              <a:rPr lang="en-US" dirty="0">
                <a:latin typeface="Times New Roman" panose="02020603050405020304" pitchFamily="18" charset="0"/>
                <a:cs typeface="Times New Roman" panose="02020603050405020304" pitchFamily="18" charset="0"/>
              </a:rPr>
              <a:t>Arshad Shaikh</a:t>
            </a:r>
          </a:p>
          <a:p>
            <a:r>
              <a:rPr lang="en-US" dirty="0">
                <a:latin typeface="Times New Roman" panose="02020603050405020304" pitchFamily="18" charset="0"/>
                <a:cs typeface="Times New Roman" panose="02020603050405020304" pitchFamily="18" charset="0"/>
              </a:rPr>
              <a:t>https://www.linkedin.com/in/arshad-shaikh1107/</a:t>
            </a:r>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38</a:t>
            </a:fld>
            <a:endParaRPr lang="en-US" dirty="0"/>
          </a:p>
        </p:txBody>
      </p:sp>
    </p:spTree>
    <p:extLst>
      <p:ext uri="{BB962C8B-B14F-4D97-AF65-F5344CB8AC3E}">
        <p14:creationId xmlns:p14="http://schemas.microsoft.com/office/powerpoint/2010/main" val="275681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SOLUTION</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37730" y="2280952"/>
            <a:ext cx="5120640" cy="320040"/>
          </a:xfrm>
        </p:spPr>
        <p:txBody>
          <a:bodyPr vert="horz" lIns="91440" tIns="45720" rIns="91440" bIns="45720" rtlCol="0" anchor="t">
            <a:normAutofit lnSpcReduction="10000"/>
          </a:bodyPr>
          <a:lstStyle/>
          <a:p>
            <a:r>
              <a:rPr lang="en-IN" dirty="0">
                <a:latin typeface="Times New Roman" panose="02020603050405020304" pitchFamily="18" charset="0"/>
                <a:cs typeface="Times New Roman" panose="02020603050405020304" pitchFamily="18" charset="0"/>
              </a:rPr>
              <a:t>PROBLEM UNDERSTANDING</a:t>
            </a:r>
            <a:endParaRPr lang="en-US" dirty="0">
              <a:latin typeface="Times New Roman" panose="02020603050405020304" pitchFamily="18" charset="0"/>
              <a:cs typeface="Times New Roman" panose="02020603050405020304" pitchFamily="18" charset="0"/>
            </a:endParaRPr>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19" name="Content Placeholder 2">
            <a:extLst>
              <a:ext uri="{FF2B5EF4-FFF2-40B4-BE49-F238E27FC236}">
                <a16:creationId xmlns:a16="http://schemas.microsoft.com/office/drawing/2014/main" id="{D09F713F-6E48-8BC4-773A-AF448A53C2CE}"/>
              </a:ext>
            </a:extLst>
          </p:cNvPr>
          <p:cNvSpPr txBox="1">
            <a:spLocks/>
          </p:cNvSpPr>
          <p:nvPr/>
        </p:nvSpPr>
        <p:spPr>
          <a:xfrm>
            <a:off x="6137730" y="2985341"/>
            <a:ext cx="5120640" cy="32004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DATA SOURCING</a:t>
            </a:r>
            <a:endParaRPr lang="en-US" dirty="0">
              <a:latin typeface="Times New Roman" panose="02020603050405020304" pitchFamily="18" charset="0"/>
              <a:cs typeface="Times New Roman" panose="02020603050405020304" pitchFamily="18" charset="0"/>
            </a:endParaRPr>
          </a:p>
        </p:txBody>
      </p:sp>
      <p:sp>
        <p:nvSpPr>
          <p:cNvPr id="20" name="Content Placeholder 2">
            <a:extLst>
              <a:ext uri="{FF2B5EF4-FFF2-40B4-BE49-F238E27FC236}">
                <a16:creationId xmlns:a16="http://schemas.microsoft.com/office/drawing/2014/main" id="{1A61CAB6-A741-293F-AF36-5947F8176F25}"/>
              </a:ext>
            </a:extLst>
          </p:cNvPr>
          <p:cNvSpPr txBox="1">
            <a:spLocks/>
          </p:cNvSpPr>
          <p:nvPr/>
        </p:nvSpPr>
        <p:spPr>
          <a:xfrm>
            <a:off x="6155363" y="3703479"/>
            <a:ext cx="5120640" cy="32004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Data cleaning</a:t>
            </a:r>
            <a:endParaRPr lang="en-US" dirty="0">
              <a:latin typeface="Times New Roman" panose="02020603050405020304" pitchFamily="18" charset="0"/>
              <a:cs typeface="Times New Roman" panose="02020603050405020304" pitchFamily="18" charset="0"/>
            </a:endParaRPr>
          </a:p>
        </p:txBody>
      </p:sp>
      <p:sp>
        <p:nvSpPr>
          <p:cNvPr id="32" name="Content Placeholder 2">
            <a:extLst>
              <a:ext uri="{FF2B5EF4-FFF2-40B4-BE49-F238E27FC236}">
                <a16:creationId xmlns:a16="http://schemas.microsoft.com/office/drawing/2014/main" id="{DB57B994-8533-FA57-D362-F62230AB14B2}"/>
              </a:ext>
            </a:extLst>
          </p:cNvPr>
          <p:cNvSpPr txBox="1">
            <a:spLocks/>
          </p:cNvSpPr>
          <p:nvPr/>
        </p:nvSpPr>
        <p:spPr>
          <a:xfrm>
            <a:off x="6096000" y="4576231"/>
            <a:ext cx="5120640" cy="32004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Univariate analysis</a:t>
            </a:r>
            <a:endParaRPr lang="en-US" dirty="0">
              <a:latin typeface="Times New Roman" panose="02020603050405020304" pitchFamily="18" charset="0"/>
              <a:cs typeface="Times New Roman" panose="02020603050405020304" pitchFamily="18" charset="0"/>
            </a:endParaRPr>
          </a:p>
        </p:txBody>
      </p:sp>
      <p:sp>
        <p:nvSpPr>
          <p:cNvPr id="33" name="Content Placeholder 2">
            <a:extLst>
              <a:ext uri="{FF2B5EF4-FFF2-40B4-BE49-F238E27FC236}">
                <a16:creationId xmlns:a16="http://schemas.microsoft.com/office/drawing/2014/main" id="{F549578E-9CB1-5441-3994-17BE65093C9D}"/>
              </a:ext>
            </a:extLst>
          </p:cNvPr>
          <p:cNvSpPr txBox="1">
            <a:spLocks/>
          </p:cNvSpPr>
          <p:nvPr/>
        </p:nvSpPr>
        <p:spPr>
          <a:xfrm>
            <a:off x="6155363" y="5454389"/>
            <a:ext cx="5120640" cy="32004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Times New Roman" panose="02020603050405020304" pitchFamily="18" charset="0"/>
                <a:cs typeface="Times New Roman" panose="02020603050405020304" pitchFamily="18" charset="0"/>
              </a:rPr>
              <a:t>Multivariate analysis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619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lstStyle/>
          <a:p>
            <a:r>
              <a:rPr lang="en-US" dirty="0">
                <a:latin typeface="Times New Roman" panose="02020603050405020304" pitchFamily="18" charset="0"/>
                <a:cs typeface="Times New Roman" panose="02020603050405020304" pitchFamily="18" charset="0"/>
              </a:rPr>
              <a:t>Problem Understanding</a:t>
            </a: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36" name="TextBox 35">
            <a:extLst>
              <a:ext uri="{FF2B5EF4-FFF2-40B4-BE49-F238E27FC236}">
                <a16:creationId xmlns:a16="http://schemas.microsoft.com/office/drawing/2014/main" id="{C8B98049-8B73-E049-0070-FFDAB7F9E7C8}"/>
              </a:ext>
            </a:extLst>
          </p:cNvPr>
          <p:cNvSpPr txBox="1"/>
          <p:nvPr/>
        </p:nvSpPr>
        <p:spPr>
          <a:xfrm>
            <a:off x="890666" y="2899614"/>
            <a:ext cx="10394430" cy="1200329"/>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When the company receives a loan application, the company has to decide for loan approval based on the applicant’s profile. Two types of risks are associated with the bank’s decision:</a:t>
            </a:r>
          </a:p>
        </p:txBody>
      </p:sp>
      <p:sp>
        <p:nvSpPr>
          <p:cNvPr id="40" name="Text Placeholder 4">
            <a:extLst>
              <a:ext uri="{FF2B5EF4-FFF2-40B4-BE49-F238E27FC236}">
                <a16:creationId xmlns:a16="http://schemas.microsoft.com/office/drawing/2014/main" id="{F2B2667E-8FE4-B382-DA94-B0AC17A4C8F8}"/>
              </a:ext>
            </a:extLst>
          </p:cNvPr>
          <p:cNvSpPr txBox="1">
            <a:spLocks/>
          </p:cNvSpPr>
          <p:nvPr/>
        </p:nvSpPr>
        <p:spPr>
          <a:xfrm>
            <a:off x="1429762" y="4541468"/>
            <a:ext cx="3172218" cy="646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bg1"/>
                </a:solidFill>
                <a:latin typeface="Times New Roman" panose="02020603050405020304" pitchFamily="18" charset="0"/>
                <a:cs typeface="Times New Roman" panose="02020603050405020304" pitchFamily="18" charset="0"/>
              </a:rPr>
              <a:t>Approved</a:t>
            </a:r>
          </a:p>
        </p:txBody>
      </p:sp>
      <p:sp>
        <p:nvSpPr>
          <p:cNvPr id="41" name="Text Placeholder 4">
            <a:extLst>
              <a:ext uri="{FF2B5EF4-FFF2-40B4-BE49-F238E27FC236}">
                <a16:creationId xmlns:a16="http://schemas.microsoft.com/office/drawing/2014/main" id="{0BD0D7AE-8B34-D75B-CE83-BF80B19174D9}"/>
              </a:ext>
            </a:extLst>
          </p:cNvPr>
          <p:cNvSpPr txBox="1">
            <a:spLocks/>
          </p:cNvSpPr>
          <p:nvPr/>
        </p:nvSpPr>
        <p:spPr>
          <a:xfrm>
            <a:off x="6809982" y="5573493"/>
            <a:ext cx="3172218" cy="646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bg1"/>
                </a:solidFill>
                <a:latin typeface="Times New Roman" panose="02020603050405020304" pitchFamily="18" charset="0"/>
                <a:cs typeface="Times New Roman" panose="02020603050405020304" pitchFamily="18" charset="0"/>
              </a:rPr>
              <a:t>Unused offer</a:t>
            </a:r>
          </a:p>
        </p:txBody>
      </p:sp>
      <p:sp>
        <p:nvSpPr>
          <p:cNvPr id="42" name="Text Placeholder 4">
            <a:extLst>
              <a:ext uri="{FF2B5EF4-FFF2-40B4-BE49-F238E27FC236}">
                <a16:creationId xmlns:a16="http://schemas.microsoft.com/office/drawing/2014/main" id="{5A84E816-3B8D-3E95-A4CA-372BA26BFE94}"/>
              </a:ext>
            </a:extLst>
          </p:cNvPr>
          <p:cNvSpPr txBox="1">
            <a:spLocks/>
          </p:cNvSpPr>
          <p:nvPr/>
        </p:nvSpPr>
        <p:spPr>
          <a:xfrm>
            <a:off x="1429762" y="5629325"/>
            <a:ext cx="3172218" cy="646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bg1"/>
                </a:solidFill>
                <a:latin typeface="Times New Roman" panose="02020603050405020304" pitchFamily="18" charset="0"/>
                <a:cs typeface="Times New Roman" panose="02020603050405020304" pitchFamily="18" charset="0"/>
              </a:rPr>
              <a:t>Refused</a:t>
            </a:r>
          </a:p>
        </p:txBody>
      </p:sp>
      <p:sp>
        <p:nvSpPr>
          <p:cNvPr id="46" name="Text Placeholder 4">
            <a:extLst>
              <a:ext uri="{FF2B5EF4-FFF2-40B4-BE49-F238E27FC236}">
                <a16:creationId xmlns:a16="http://schemas.microsoft.com/office/drawing/2014/main" id="{A23134FA-3C19-0523-0A3F-352C0F75E82C}"/>
              </a:ext>
            </a:extLst>
          </p:cNvPr>
          <p:cNvSpPr txBox="1">
            <a:spLocks/>
          </p:cNvSpPr>
          <p:nvPr/>
        </p:nvSpPr>
        <p:spPr>
          <a:xfrm>
            <a:off x="6809982" y="4496431"/>
            <a:ext cx="3172218" cy="646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bg1"/>
                </a:solidFill>
                <a:latin typeface="Times New Roman" panose="02020603050405020304" pitchFamily="18" charset="0"/>
                <a:cs typeface="Times New Roman" panose="02020603050405020304" pitchFamily="18" charset="0"/>
              </a:rPr>
              <a:t>Cancelled</a:t>
            </a:r>
          </a:p>
        </p:txBody>
      </p:sp>
    </p:spTree>
    <p:extLst>
      <p:ext uri="{BB962C8B-B14F-4D97-AF65-F5344CB8AC3E}">
        <p14:creationId xmlns:p14="http://schemas.microsoft.com/office/powerpoint/2010/main" val="350771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IN" dirty="0">
                <a:latin typeface="Times New Roman" panose="02020603050405020304" pitchFamily="18" charset="0"/>
                <a:cs typeface="Times New Roman" panose="02020603050405020304" pitchFamily="18" charset="0"/>
              </a:rPr>
              <a:t>DATA SOURCING</a:t>
            </a:r>
            <a:endParaRPr lang="en-US" dirty="0">
              <a:latin typeface="Times New Roman" panose="02020603050405020304" pitchFamily="18" charset="0"/>
              <a:cs typeface="Times New Roman" panose="02020603050405020304" pitchFamily="18" charset="0"/>
            </a:endParaRPr>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a:lstStyle/>
          <a:p>
            <a:pPr algn="just"/>
            <a:r>
              <a:rPr lang="en-US" cap="none" dirty="0">
                <a:solidFill>
                  <a:schemeClr val="tx1"/>
                </a:solidFill>
                <a:latin typeface="Times New Roman" panose="02020603050405020304" pitchFamily="18" charset="0"/>
                <a:cs typeface="Times New Roman" panose="02020603050405020304" pitchFamily="18" charset="0"/>
              </a:rPr>
              <a:t>The dataset source link was provide by the UpGrad.</a:t>
            </a:r>
          </a:p>
          <a:p>
            <a:pPr algn="just"/>
            <a:r>
              <a:rPr lang="en-US" cap="none" dirty="0">
                <a:solidFill>
                  <a:schemeClr val="tx1"/>
                </a:solidFill>
                <a:latin typeface="Times New Roman" panose="02020603050405020304" pitchFamily="18" charset="0"/>
                <a:cs typeface="Times New Roman" panose="02020603050405020304" pitchFamily="18" charset="0"/>
              </a:rPr>
              <a:t>https://drive.google.com/open?id=16RQztUqCfJOlbooHqYlJrp6Q7iL65uZB</a:t>
            </a:r>
          </a:p>
          <a:p>
            <a:pPr algn="just"/>
            <a:endParaRPr lang="en-US" cap="none" dirty="0">
              <a:solidFill>
                <a:schemeClr val="tx1"/>
              </a:solidFill>
              <a:latin typeface="Times New Roman" panose="02020603050405020304" pitchFamily="18" charset="0"/>
              <a:cs typeface="Times New Roman" panose="02020603050405020304" pitchFamily="18" charset="0"/>
            </a:endParaRPr>
          </a:p>
          <a:p>
            <a:pPr algn="just"/>
            <a:r>
              <a:rPr lang="en-US" cap="none" dirty="0">
                <a:solidFill>
                  <a:schemeClr val="tx1"/>
                </a:solidFill>
                <a:latin typeface="Times New Roman" panose="02020603050405020304" pitchFamily="18" charset="0"/>
                <a:cs typeface="Times New Roman" panose="02020603050405020304" pitchFamily="18" charset="0"/>
              </a:rPr>
              <a:t>This dataset has 3 files as explained below: </a:t>
            </a:r>
          </a:p>
          <a:p>
            <a:pPr marL="342900" indent="-342900" algn="just">
              <a:buFont typeface="+mj-lt"/>
              <a:buAutoNum type="arabicPeriod"/>
            </a:pPr>
            <a:r>
              <a:rPr lang="en-US" cap="none" dirty="0">
                <a:solidFill>
                  <a:schemeClr val="tx1"/>
                </a:solidFill>
                <a:latin typeface="Times New Roman" panose="02020603050405020304" pitchFamily="18" charset="0"/>
                <a:cs typeface="Times New Roman" panose="02020603050405020304" pitchFamily="18" charset="0"/>
              </a:rPr>
              <a:t>  'application_data.csv'  contains all the information of the client at the time of application. The data is about whether a client has payment difficulties.</a:t>
            </a:r>
          </a:p>
          <a:p>
            <a:pPr marL="342900" indent="-342900" algn="just">
              <a:buFont typeface="+mj-lt"/>
              <a:buAutoNum type="arabicPeriod"/>
            </a:pPr>
            <a:r>
              <a:rPr lang="en-US" cap="none" dirty="0">
                <a:solidFill>
                  <a:schemeClr val="tx1"/>
                </a:solidFill>
                <a:latin typeface="Times New Roman" panose="02020603050405020304" pitchFamily="18" charset="0"/>
                <a:cs typeface="Times New Roman" panose="02020603050405020304" pitchFamily="18" charset="0"/>
              </a:rPr>
              <a:t> 'previous_application.csv' contains information about the client’s previous loan data. It contains the data on whether the previous application had been Approved, Cancelled, Refused or Unused offer.</a:t>
            </a:r>
          </a:p>
          <a:p>
            <a:pPr marL="342900" indent="-342900" algn="just">
              <a:buFont typeface="+mj-lt"/>
              <a:buAutoNum type="arabicPeriod"/>
            </a:pPr>
            <a:r>
              <a:rPr lang="en-US" cap="none" dirty="0">
                <a:solidFill>
                  <a:schemeClr val="tx1"/>
                </a:solidFill>
                <a:latin typeface="Times New Roman" panose="02020603050405020304" pitchFamily="18" charset="0"/>
                <a:cs typeface="Times New Roman" panose="02020603050405020304" pitchFamily="18" charset="0"/>
              </a:rPr>
              <a:t> 'columns_description.csv' is data dictionary which describes the meaning of the variables.</a:t>
            </a:r>
          </a:p>
        </p:txBody>
      </p:sp>
    </p:spTree>
    <p:extLst>
      <p:ext uri="{BB962C8B-B14F-4D97-AF65-F5344CB8AC3E}">
        <p14:creationId xmlns:p14="http://schemas.microsoft.com/office/powerpoint/2010/main" val="1626953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5084064"/>
            <a:ext cx="8311896" cy="1049254"/>
          </a:xfrm>
        </p:spPr>
        <p:txBody>
          <a:bodyPr/>
          <a:lstStyle/>
          <a:p>
            <a:r>
              <a:rPr lang="en-US" dirty="0">
                <a:latin typeface="Times New Roman" panose="02020603050405020304" pitchFamily="18" charset="0"/>
                <a:cs typeface="Times New Roman" panose="02020603050405020304" pitchFamily="18" charset="0"/>
              </a:rPr>
              <a:t>DATA CLEANING</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069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image of coins">
            <a:extLst>
              <a:ext uri="{FF2B5EF4-FFF2-40B4-BE49-F238E27FC236}">
                <a16:creationId xmlns:a16="http://schemas.microsoft.com/office/drawing/2014/main" id="{B91E178C-484E-43C6-93B4-4DF1D164602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latin typeface="Times New Roman" panose="02020603050405020304" pitchFamily="18" charset="0"/>
                <a:cs typeface="Times New Roman" panose="02020603050405020304" pitchFamily="18" charset="0"/>
              </a:rPr>
              <a:t>Cleaning process</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444752" y="2487165"/>
            <a:ext cx="2926080" cy="2714379"/>
          </a:xfrm>
        </p:spPr>
        <p:txBody>
          <a:bodyPr/>
          <a:lstStyle/>
          <a:p>
            <a:r>
              <a:rPr lang="en-ZA" dirty="0"/>
              <a:t>Missing value</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34"/>
          </p:nvPr>
        </p:nvSpPr>
        <p:spPr>
          <a:xfrm>
            <a:off x="1673352" y="3374136"/>
            <a:ext cx="2468880" cy="1371600"/>
          </a:xfrm>
        </p:spPr>
        <p:txBody>
          <a:bodyPr vert="horz" lIns="91440" tIns="45720" rIns="91440" bIns="45720" rtlCol="0" anchor="t">
            <a:noAutofit/>
          </a:bodyPr>
          <a:lstStyle/>
          <a:p>
            <a:pPr algn="just"/>
            <a:r>
              <a:rPr lang="en-ZA" noProof="1">
                <a:latin typeface="Times New Roman" panose="02020603050405020304" pitchFamily="18" charset="0"/>
                <a:cs typeface="Times New Roman" panose="02020603050405020304" pitchFamily="18" charset="0"/>
              </a:rPr>
              <a:t>We </a:t>
            </a:r>
            <a:r>
              <a:rPr lang="en-US" noProof="1">
                <a:latin typeface="Times New Roman" panose="02020603050405020304" pitchFamily="18" charset="0"/>
                <a:cs typeface="Times New Roman" panose="02020603050405020304" pitchFamily="18" charset="0"/>
              </a:rPr>
              <a:t>removed the columns with more than 40% of missing. And also imputed some with mode as they were categorical variable</a:t>
            </a:r>
            <a:endParaRPr lang="en-ZA" noProof="1">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4636008" y="2487165"/>
            <a:ext cx="2926080" cy="2715768"/>
          </a:xfrm>
        </p:spPr>
        <p:txBody>
          <a:bodyPr>
            <a:normAutofit/>
          </a:bodyPr>
          <a:lstStyle/>
          <a:p>
            <a:r>
              <a:rPr lang="en-ZA" dirty="0"/>
              <a:t>Datatype standardisation </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6"/>
          </p:nvPr>
        </p:nvSpPr>
        <p:spPr>
          <a:xfrm>
            <a:off x="4873775" y="3374136"/>
            <a:ext cx="2468880" cy="1371600"/>
          </a:xfrm>
        </p:spPr>
        <p:txBody>
          <a:bodyPr vert="horz" lIns="91440" tIns="45720" rIns="91440" bIns="45720" rtlCol="0" anchor="t">
            <a:noAutofit/>
          </a:bodyPr>
          <a:lstStyle/>
          <a:p>
            <a:pPr algn="just"/>
            <a:r>
              <a:rPr lang="en-ZA" noProof="1">
                <a:latin typeface="Times New Roman" panose="02020603050405020304" pitchFamily="18" charset="0"/>
                <a:cs typeface="Times New Roman" panose="02020603050405020304" pitchFamily="18" charset="0"/>
              </a:rPr>
              <a:t>We also looked at the data types of the variable which were wrongly characterised</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7790688" y="2487165"/>
            <a:ext cx="2926080" cy="2715768"/>
          </a:xfrm>
        </p:spPr>
        <p:txBody>
          <a:bodyPr>
            <a:normAutofit/>
          </a:bodyPr>
          <a:lstStyle/>
          <a:p>
            <a:r>
              <a:rPr lang="en-ZA" dirty="0"/>
              <a:t>Handling Outlier</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8"/>
          </p:nvPr>
        </p:nvSpPr>
        <p:spPr>
          <a:xfrm>
            <a:off x="8019288" y="3374136"/>
            <a:ext cx="2468880" cy="1371600"/>
          </a:xfrm>
        </p:spPr>
        <p:txBody>
          <a:bodyPr vert="horz" lIns="91440" tIns="45720" rIns="91440" bIns="45720" rtlCol="0" anchor="t">
            <a:normAutofit/>
          </a:bodyPr>
          <a:lstStyle/>
          <a:p>
            <a:pPr algn="just"/>
            <a:r>
              <a:rPr lang="en-ZA" noProof="1">
                <a:latin typeface="Times New Roman" panose="02020603050405020304" pitchFamily="18" charset="0"/>
                <a:cs typeface="Times New Roman" panose="02020603050405020304" pitchFamily="18" charset="0"/>
              </a:rPr>
              <a:t>We also imputed the outliers . We performed binning to categorize the data</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82759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9" descr="black and white image of bar graphs">
            <a:extLst>
              <a:ext uri="{FF2B5EF4-FFF2-40B4-BE49-F238E27FC236}">
                <a16:creationId xmlns:a16="http://schemas.microsoft.com/office/drawing/2014/main" id="{3E9A09D7-8072-2BB9-328F-7410C44D203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l="13" r="13"/>
          <a:stretch/>
        </p:blipFill>
        <p:spPr>
          <a:xfrm>
            <a:off x="-254" y="0"/>
            <a:ext cx="12188825" cy="6858000"/>
          </a:xfrm>
          <a:effectLst>
            <a:outerShdw blurRad="1270000" dist="50800" dir="3720000" sx="1000" sy="1000" algn="ctr" rotWithShape="0">
              <a:srgbClr val="000000">
                <a:alpha val="0"/>
              </a:srgbClr>
            </a:outerShdw>
          </a:effectLst>
        </p:spPr>
      </p:pic>
      <p:sp>
        <p:nvSpPr>
          <p:cNvPr id="6" name="Title 1">
            <a:extLst>
              <a:ext uri="{FF2B5EF4-FFF2-40B4-BE49-F238E27FC236}">
                <a16:creationId xmlns:a16="http://schemas.microsoft.com/office/drawing/2014/main" id="{8279A877-089E-ACBC-89DE-AC8AEF74BBFA}"/>
              </a:ext>
            </a:extLst>
          </p:cNvPr>
          <p:cNvSpPr txBox="1">
            <a:spLocks/>
          </p:cNvSpPr>
          <p:nvPr/>
        </p:nvSpPr>
        <p:spPr>
          <a:xfrm>
            <a:off x="0" y="284813"/>
            <a:ext cx="8311896" cy="1744189"/>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800" kern="1200">
                <a:solidFill>
                  <a:schemeClr val="bg1"/>
                </a:solidFill>
                <a:latin typeface="+mj-lt"/>
                <a:ea typeface="+mj-ea"/>
                <a:cs typeface="+mj-cs"/>
              </a:defRPr>
            </a:lvl1pPr>
          </a:lstStyle>
          <a:p>
            <a:r>
              <a:rPr lang="en-IN"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NIVARIATE AND MULTIVARIATE ANALYSIS</a:t>
            </a:r>
          </a:p>
        </p:txBody>
      </p:sp>
    </p:spTree>
    <p:extLst>
      <p:ext uri="{BB962C8B-B14F-4D97-AF65-F5344CB8AC3E}">
        <p14:creationId xmlns:p14="http://schemas.microsoft.com/office/powerpoint/2010/main" val="900392975"/>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3.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Financial pitch deck</Template>
  <TotalTime>129</TotalTime>
  <Words>1283</Words>
  <Application>Microsoft Office PowerPoint</Application>
  <PresentationFormat>Widescreen</PresentationFormat>
  <Paragraphs>145</Paragraphs>
  <Slides>38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Selawik Semibold</vt:lpstr>
      <vt:lpstr>Source Sans Pro</vt:lpstr>
      <vt:lpstr>Source Sans Pro ExtraLight</vt:lpstr>
      <vt:lpstr>Times New Roman</vt:lpstr>
      <vt:lpstr>Office Theme</vt:lpstr>
      <vt:lpstr>CREDIT EDA CASE STUDY</vt:lpstr>
      <vt:lpstr>PowerPoint Presentation</vt:lpstr>
      <vt:lpstr>OBJECTIVE</vt:lpstr>
      <vt:lpstr>SOLUTION</vt:lpstr>
      <vt:lpstr>Problem Understanding</vt:lpstr>
      <vt:lpstr>DATA SOURCING</vt:lpstr>
      <vt:lpstr>DATA CLEANING</vt:lpstr>
      <vt:lpstr>Cleaning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Arshad Shaikh</dc:creator>
  <cp:lastModifiedBy>Arshad Shaikh</cp:lastModifiedBy>
  <cp:revision>25</cp:revision>
  <dcterms:created xsi:type="dcterms:W3CDTF">2024-08-26T13:25:37Z</dcterms:created>
  <dcterms:modified xsi:type="dcterms:W3CDTF">2024-08-26T16:48:59Z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